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58"/>
  </p:notesMasterIdLst>
  <p:sldIdLst>
    <p:sldId id="256" r:id="rId3"/>
    <p:sldId id="3343" r:id="rId4"/>
    <p:sldId id="699" r:id="rId5"/>
    <p:sldId id="1366" r:id="rId6"/>
    <p:sldId id="713" r:id="rId7"/>
    <p:sldId id="257" r:id="rId8"/>
    <p:sldId id="3342" r:id="rId9"/>
    <p:sldId id="258" r:id="rId10"/>
    <p:sldId id="2147479955" r:id="rId11"/>
    <p:sldId id="3344" r:id="rId12"/>
    <p:sldId id="3345" r:id="rId13"/>
    <p:sldId id="3346" r:id="rId14"/>
    <p:sldId id="269" r:id="rId15"/>
    <p:sldId id="3347" r:id="rId16"/>
    <p:sldId id="3348" r:id="rId17"/>
    <p:sldId id="2147479953" r:id="rId18"/>
    <p:sldId id="272" r:id="rId19"/>
    <p:sldId id="3349" r:id="rId20"/>
    <p:sldId id="3350" r:id="rId21"/>
    <p:sldId id="2147479945" r:id="rId22"/>
    <p:sldId id="273" r:id="rId23"/>
    <p:sldId id="3351" r:id="rId24"/>
    <p:sldId id="2147479946" r:id="rId25"/>
    <p:sldId id="2147479947" r:id="rId26"/>
    <p:sldId id="2147479944" r:id="rId27"/>
    <p:sldId id="1268" r:id="rId28"/>
    <p:sldId id="426" r:id="rId29"/>
    <p:sldId id="428" r:id="rId30"/>
    <p:sldId id="1277" r:id="rId31"/>
    <p:sldId id="2147479941" r:id="rId32"/>
    <p:sldId id="2147479954" r:id="rId33"/>
    <p:sldId id="276" r:id="rId34"/>
    <p:sldId id="3352" r:id="rId35"/>
    <p:sldId id="3353" r:id="rId36"/>
    <p:sldId id="3354" r:id="rId37"/>
    <p:sldId id="3355" r:id="rId38"/>
    <p:sldId id="2147479952" r:id="rId39"/>
    <p:sldId id="285" r:id="rId40"/>
    <p:sldId id="296" r:id="rId41"/>
    <p:sldId id="1325" r:id="rId42"/>
    <p:sldId id="1328" r:id="rId43"/>
    <p:sldId id="1332" r:id="rId44"/>
    <p:sldId id="259" r:id="rId45"/>
    <p:sldId id="260" r:id="rId46"/>
    <p:sldId id="262" r:id="rId47"/>
    <p:sldId id="263" r:id="rId48"/>
    <p:sldId id="264" r:id="rId49"/>
    <p:sldId id="265" r:id="rId50"/>
    <p:sldId id="266" r:id="rId51"/>
    <p:sldId id="2147479942" r:id="rId52"/>
    <p:sldId id="2147479943" r:id="rId53"/>
    <p:sldId id="2147479948" r:id="rId54"/>
    <p:sldId id="2147479949" r:id="rId55"/>
    <p:sldId id="2147479950" r:id="rId56"/>
    <p:sldId id="405" r:id="rId5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51"/>
  </p:normalViewPr>
  <p:slideViewPr>
    <p:cSldViewPr snapToGrid="0">
      <p:cViewPr varScale="1">
        <p:scale>
          <a:sx n="105" d="100"/>
          <a:sy n="105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b="1" dirty="0">
                <a:latin typeface="Calibri" panose="020F0502020204030204" pitchFamily="34" charset="0"/>
              </a:rPr>
              <a:t>5-y</a:t>
            </a:r>
            <a:r>
              <a:rPr lang="tr-TR" b="1" dirty="0" err="1">
                <a:latin typeface="Calibri" panose="020F0502020204030204" pitchFamily="34" charset="0"/>
              </a:rPr>
              <a:t>ıllık</a:t>
            </a:r>
            <a:r>
              <a:rPr lang="tr-TR" b="1" baseline="0" dirty="0">
                <a:latin typeface="Calibri" panose="020F0502020204030204" pitchFamily="34" charset="0"/>
              </a:rPr>
              <a:t> görece </a:t>
            </a:r>
            <a:r>
              <a:rPr lang="tr-TR" b="1" baseline="0" dirty="0" err="1">
                <a:latin typeface="Calibri" panose="020F0502020204030204" pitchFamily="34" charset="0"/>
              </a:rPr>
              <a:t>sağkalım</a:t>
            </a:r>
            <a:r>
              <a:rPr lang="tr-TR" b="1" baseline="0" dirty="0">
                <a:latin typeface="Calibri" panose="020F0502020204030204" pitchFamily="34" charset="0"/>
              </a:rPr>
              <a:t>- Tanıdaki evreye göre</a:t>
            </a:r>
            <a:endParaRPr lang="en-US" b="1" dirty="0"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6073257572062599"/>
          <c:y val="2.91332847778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62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AE-47A5-A565-462E9F60817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75-4320-A825-A94A34CE374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4AE-47A5-A565-462E9F60817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AE-47A5-A565-462E9F60817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4AE-47A5-A565-462E9F60817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9E4-42F2-AC57-6CC97BF879E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075-4320-A825-A94A34CE374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4AE-47A5-A565-462E9F60817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4AE-47A5-A565-462E9F608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Stage I</c:v>
                </c:pt>
                <c:pt idx="1">
                  <c:v>Stage II</c:v>
                </c:pt>
                <c:pt idx="2">
                  <c:v>Stage III</c:v>
                </c:pt>
                <c:pt idx="3">
                  <c:v>Stage IV</c:v>
                </c:pt>
                <c:pt idx="4">
                  <c:v>Unknown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91</c:v>
                </c:pt>
                <c:pt idx="1">
                  <c:v>94</c:v>
                </c:pt>
                <c:pt idx="2">
                  <c:v>84</c:v>
                </c:pt>
                <c:pt idx="3">
                  <c:v>76</c:v>
                </c:pt>
                <c:pt idx="4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AE-47A5-A565-462E9F608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560738400"/>
        <c:axId val="560744800"/>
      </c:barChart>
      <c:catAx>
        <c:axId val="560738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744800"/>
        <c:crosses val="autoZero"/>
        <c:auto val="1"/>
        <c:lblAlgn val="ctr"/>
        <c:lblOffset val="100"/>
        <c:noMultiLvlLbl val="0"/>
      </c:catAx>
      <c:valAx>
        <c:axId val="5607448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surviving ≥5 years</a:t>
                </a:r>
              </a:p>
            </c:rich>
          </c:tx>
          <c:layout>
            <c:manualLayout>
              <c:xMode val="edge"/>
              <c:yMode val="edge"/>
              <c:x val="6.9444444444444397E-3"/>
              <c:y val="0.267955566005814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738400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91430339797623E-2"/>
          <c:y val="0.21561083642988232"/>
          <c:w val="0.89668906495746703"/>
          <c:h val="0.59353059300496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BV+AVD (n=662)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0-0659-4788-8A61-92E938E1290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1-0659-4788-8A61-92E938E1290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2-0659-4788-8A61-92E938E12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 yıl</c:v>
                </c:pt>
                <c:pt idx="1">
                  <c:v>6 yıllık</c:v>
                </c:pt>
                <c:pt idx="2">
                  <c:v>7 yıllık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96.6</c:v>
                </c:pt>
                <c:pt idx="1">
                  <c:v>93.9</c:v>
                </c:pt>
                <c:pt idx="2">
                  <c:v>93.5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<c:ext xmlns:c16="http://schemas.microsoft.com/office/drawing/2014/chart" uri="{C3380CC4-5D6E-409C-BE32-E72D297353CC}">
              <c16:uniqueId val="{00000003-0659-4788-8A61-92E938E129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ABVD (n=659)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4-0659-4788-8A61-92E938E1290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5-0659-4788-8A61-92E938E1290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6-0659-4788-8A61-92E938E12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 yıl</c:v>
                </c:pt>
                <c:pt idx="1">
                  <c:v>6 yıllık</c:v>
                </c:pt>
                <c:pt idx="2">
                  <c:v>7 yıllık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94.2</c:v>
                </c:pt>
                <c:pt idx="1">
                  <c:v>89.4</c:v>
                </c:pt>
                <c:pt idx="2">
                  <c:v>88.8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<c:ext xmlns:c16="http://schemas.microsoft.com/office/drawing/2014/chart" uri="{C3380CC4-5D6E-409C-BE32-E72D297353CC}">
              <c16:uniqueId val="{00000007-0659-4788-8A61-92E938E1290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2061888"/>
        <c:axId val="612066656"/>
      </c:barChart>
      <c:catAx>
        <c:axId val="612061888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066656"/>
        <c:crosses val="autoZero"/>
        <c:auto val="1"/>
        <c:lblAlgn val="ctr"/>
        <c:lblOffset val="100"/>
        <c:noMultiLvlLbl val="0"/>
      </c:catAx>
      <c:valAx>
        <c:axId val="612066656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600" b="1" i="0" u="none" strike="noStrike" kern="1200" cap="all" spc="1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" b="1" cap="all" spc="100" baseline="0" dirty="0">
                    <a:solidFill>
                      <a:schemeClr val="tx2"/>
                    </a:solidFill>
                  </a:rPr>
                  <a:t>Genel sağkalım (%)</a:t>
                </a:r>
              </a:p>
            </c:rich>
          </c:tx>
          <c:layout>
            <c:manualLayout>
              <c:xMode val="edge"/>
              <c:yMode val="edge"/>
              <c:x val="1.8059044530100505E-2"/>
              <c:y val="0.141655316399674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600" b="1" i="0" u="none" strike="noStrike" kern="1200" cap="all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solidFill>
            <a:schemeClr val="bg1"/>
          </a:solidFill>
          <a:ln w="12700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061888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D443F1-E2FA-4894-A428-BBB30723F064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E2E347B-28C5-4A7C-B93F-622686DE6158}">
      <dgm:prSet/>
      <dgm:spPr/>
      <dgm:t>
        <a:bodyPr/>
        <a:lstStyle/>
        <a:p>
          <a:r>
            <a:rPr lang="tr-TR" b="0" i="0"/>
            <a:t>Hodgkin Lenfoma yıllık insidansı: ~2-3/100.000 (gelişmiş ülkelerde)</a:t>
          </a:r>
          <a:endParaRPr lang="en-US"/>
        </a:p>
      </dgm:t>
    </dgm:pt>
    <dgm:pt modelId="{55740585-571B-486C-849D-90232D5FE3C3}" type="parTrans" cxnId="{8014534D-AF65-4BE4-AB96-DDF11794EFCC}">
      <dgm:prSet/>
      <dgm:spPr/>
      <dgm:t>
        <a:bodyPr/>
        <a:lstStyle/>
        <a:p>
          <a:endParaRPr lang="en-US"/>
        </a:p>
      </dgm:t>
    </dgm:pt>
    <dgm:pt modelId="{E0710BF6-BB4A-400D-8CD1-5D1889983EA0}" type="sibTrans" cxnId="{8014534D-AF65-4BE4-AB96-DDF11794EFCC}">
      <dgm:prSet/>
      <dgm:spPr/>
      <dgm:t>
        <a:bodyPr/>
        <a:lstStyle/>
        <a:p>
          <a:endParaRPr lang="en-US"/>
        </a:p>
      </dgm:t>
    </dgm:pt>
    <dgm:pt modelId="{61351BDB-A3C5-46E3-82DF-4E7310685287}">
      <dgm:prSet/>
      <dgm:spPr/>
      <dgm:t>
        <a:bodyPr/>
        <a:lstStyle/>
        <a:p>
          <a:r>
            <a:rPr lang="tr-TR" b="0" i="0"/>
            <a:t>İki pik yaş dağılımı: 20-30 yaş ve &gt;60 yaş</a:t>
          </a:r>
          <a:endParaRPr lang="en-US"/>
        </a:p>
      </dgm:t>
    </dgm:pt>
    <dgm:pt modelId="{7182C4CD-1105-4B14-82A4-98A83AA91E98}" type="parTrans" cxnId="{2635F72A-39FC-4373-B95B-62C08643942C}">
      <dgm:prSet/>
      <dgm:spPr/>
      <dgm:t>
        <a:bodyPr/>
        <a:lstStyle/>
        <a:p>
          <a:endParaRPr lang="en-US"/>
        </a:p>
      </dgm:t>
    </dgm:pt>
    <dgm:pt modelId="{E41DA1BE-D70D-4C42-8806-86BEC3BE210B}" type="sibTrans" cxnId="{2635F72A-39FC-4373-B95B-62C08643942C}">
      <dgm:prSet/>
      <dgm:spPr/>
      <dgm:t>
        <a:bodyPr/>
        <a:lstStyle/>
        <a:p>
          <a:endParaRPr lang="en-US"/>
        </a:p>
      </dgm:t>
    </dgm:pt>
    <dgm:pt modelId="{7EA8D6CA-22FE-4624-843C-A68AEB815819}">
      <dgm:prSet/>
      <dgm:spPr/>
      <dgm:t>
        <a:bodyPr/>
        <a:lstStyle/>
        <a:p>
          <a:r>
            <a:rPr lang="tr-TR" b="0" i="0"/>
            <a:t>5 yıllık sağkalım oranı erken evrede &gt;90%, ileri evrede ~75%</a:t>
          </a:r>
          <a:endParaRPr lang="en-US"/>
        </a:p>
      </dgm:t>
    </dgm:pt>
    <dgm:pt modelId="{B2A7713F-1B11-4767-A8D2-4C6B0867639A}" type="parTrans" cxnId="{AE2B0357-8785-42AD-A161-784925FECD37}">
      <dgm:prSet/>
      <dgm:spPr/>
      <dgm:t>
        <a:bodyPr/>
        <a:lstStyle/>
        <a:p>
          <a:endParaRPr lang="en-US"/>
        </a:p>
      </dgm:t>
    </dgm:pt>
    <dgm:pt modelId="{152358E4-CD43-4024-A759-39EFFD1E140D}" type="sibTrans" cxnId="{AE2B0357-8785-42AD-A161-784925FECD37}">
      <dgm:prSet/>
      <dgm:spPr/>
      <dgm:t>
        <a:bodyPr/>
        <a:lstStyle/>
        <a:p>
          <a:endParaRPr lang="en-US"/>
        </a:p>
      </dgm:t>
    </dgm:pt>
    <dgm:pt modelId="{893BA70B-E56A-4F4A-A6F5-FAFE221E85AD}">
      <dgm:prSet/>
      <dgm:spPr/>
      <dgm:t>
        <a:bodyPr/>
        <a:lstStyle/>
        <a:p>
          <a:r>
            <a:rPr lang="tr-TR" b="0" i="0"/>
            <a:t>Erkeklerde biraz daha sık (M/K oranı yaklaşık 1.3:1)</a:t>
          </a:r>
          <a:endParaRPr lang="en-US"/>
        </a:p>
      </dgm:t>
    </dgm:pt>
    <dgm:pt modelId="{C00046AC-DB07-4382-A5CF-319A9B7BB7EF}" type="parTrans" cxnId="{B3C23542-4B4D-408E-8CCA-4922FE806606}">
      <dgm:prSet/>
      <dgm:spPr/>
      <dgm:t>
        <a:bodyPr/>
        <a:lstStyle/>
        <a:p>
          <a:endParaRPr lang="en-US"/>
        </a:p>
      </dgm:t>
    </dgm:pt>
    <dgm:pt modelId="{0E4151DC-5A67-4E6D-959B-B6745B964C06}" type="sibTrans" cxnId="{B3C23542-4B4D-408E-8CCA-4922FE806606}">
      <dgm:prSet/>
      <dgm:spPr/>
      <dgm:t>
        <a:bodyPr/>
        <a:lstStyle/>
        <a:p>
          <a:endParaRPr lang="en-US"/>
        </a:p>
      </dgm:t>
    </dgm:pt>
    <dgm:pt modelId="{F264849D-CF65-42E7-BC7B-0B85D42BEC96}">
      <dgm:prSet/>
      <dgm:spPr/>
      <dgm:t>
        <a:bodyPr/>
        <a:lstStyle/>
        <a:p>
          <a:r>
            <a:rPr lang="tr-TR" b="0" i="0"/>
            <a:t>Gelişmiş ülkelerde yaşam süresi arttıkça sekonder kanser riski de önemli</a:t>
          </a:r>
          <a:endParaRPr lang="en-US"/>
        </a:p>
      </dgm:t>
    </dgm:pt>
    <dgm:pt modelId="{C50F8D48-DD29-4A3D-B060-2BC4650BAD89}" type="parTrans" cxnId="{F3129827-BDE2-41EE-9A9C-AA2CE456DC0E}">
      <dgm:prSet/>
      <dgm:spPr/>
      <dgm:t>
        <a:bodyPr/>
        <a:lstStyle/>
        <a:p>
          <a:endParaRPr lang="en-US"/>
        </a:p>
      </dgm:t>
    </dgm:pt>
    <dgm:pt modelId="{BA6D981E-0EEA-4FDB-8DF7-50169037C496}" type="sibTrans" cxnId="{F3129827-BDE2-41EE-9A9C-AA2CE456DC0E}">
      <dgm:prSet/>
      <dgm:spPr/>
      <dgm:t>
        <a:bodyPr/>
        <a:lstStyle/>
        <a:p>
          <a:endParaRPr lang="en-US"/>
        </a:p>
      </dgm:t>
    </dgm:pt>
    <dgm:pt modelId="{9B5AAC4D-AA55-654F-B3DD-9D25BE23F37C}" type="pres">
      <dgm:prSet presAssocID="{8ED443F1-E2FA-4894-A428-BBB30723F064}" presName="linear" presStyleCnt="0">
        <dgm:presLayoutVars>
          <dgm:animLvl val="lvl"/>
          <dgm:resizeHandles val="exact"/>
        </dgm:presLayoutVars>
      </dgm:prSet>
      <dgm:spPr/>
    </dgm:pt>
    <dgm:pt modelId="{32AF6E24-3E50-A243-92C7-C042C2DF8DB3}" type="pres">
      <dgm:prSet presAssocID="{3E2E347B-28C5-4A7C-B93F-622686DE615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E07FBF2-6ACC-2B48-80A4-208A83C79CD5}" type="pres">
      <dgm:prSet presAssocID="{E0710BF6-BB4A-400D-8CD1-5D1889983EA0}" presName="spacer" presStyleCnt="0"/>
      <dgm:spPr/>
    </dgm:pt>
    <dgm:pt modelId="{3628F90E-B051-0C48-8C23-BB87EE7962D5}" type="pres">
      <dgm:prSet presAssocID="{61351BDB-A3C5-46E3-82DF-4E731068528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F6DFA1D-2B64-2548-ACCE-F4364F18AC92}" type="pres">
      <dgm:prSet presAssocID="{E41DA1BE-D70D-4C42-8806-86BEC3BE210B}" presName="spacer" presStyleCnt="0"/>
      <dgm:spPr/>
    </dgm:pt>
    <dgm:pt modelId="{7066E11B-17FA-F449-B54B-DA5AECD106AD}" type="pres">
      <dgm:prSet presAssocID="{7EA8D6CA-22FE-4624-843C-A68AEB81581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8BAC4E7-55F0-824E-BE67-7873838EC9E0}" type="pres">
      <dgm:prSet presAssocID="{152358E4-CD43-4024-A759-39EFFD1E140D}" presName="spacer" presStyleCnt="0"/>
      <dgm:spPr/>
    </dgm:pt>
    <dgm:pt modelId="{B95654D7-64BF-9C43-9D16-4187C949C868}" type="pres">
      <dgm:prSet presAssocID="{893BA70B-E56A-4F4A-A6F5-FAFE221E85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DF40950-07B0-ED48-9346-A685DE3222DB}" type="pres">
      <dgm:prSet presAssocID="{0E4151DC-5A67-4E6D-959B-B6745B964C06}" presName="spacer" presStyleCnt="0"/>
      <dgm:spPr/>
    </dgm:pt>
    <dgm:pt modelId="{ED10785F-E4F7-0743-A81C-A8142B6B27BD}" type="pres">
      <dgm:prSet presAssocID="{F264849D-CF65-42E7-BC7B-0B85D42BEC9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371D906-02E6-E048-9883-EF9DAFEAB3E3}" type="presOf" srcId="{893BA70B-E56A-4F4A-A6F5-FAFE221E85AD}" destId="{B95654D7-64BF-9C43-9D16-4187C949C868}" srcOrd="0" destOrd="0" presId="urn:microsoft.com/office/officeart/2005/8/layout/vList2"/>
    <dgm:cxn modelId="{F3129827-BDE2-41EE-9A9C-AA2CE456DC0E}" srcId="{8ED443F1-E2FA-4894-A428-BBB30723F064}" destId="{F264849D-CF65-42E7-BC7B-0B85D42BEC96}" srcOrd="4" destOrd="0" parTransId="{C50F8D48-DD29-4A3D-B060-2BC4650BAD89}" sibTransId="{BA6D981E-0EEA-4FDB-8DF7-50169037C496}"/>
    <dgm:cxn modelId="{2635F72A-39FC-4373-B95B-62C08643942C}" srcId="{8ED443F1-E2FA-4894-A428-BBB30723F064}" destId="{61351BDB-A3C5-46E3-82DF-4E7310685287}" srcOrd="1" destOrd="0" parTransId="{7182C4CD-1105-4B14-82A4-98A83AA91E98}" sibTransId="{E41DA1BE-D70D-4C42-8806-86BEC3BE210B}"/>
    <dgm:cxn modelId="{3798AF2F-4085-7844-8190-7EBB292E4E35}" type="presOf" srcId="{61351BDB-A3C5-46E3-82DF-4E7310685287}" destId="{3628F90E-B051-0C48-8C23-BB87EE7962D5}" srcOrd="0" destOrd="0" presId="urn:microsoft.com/office/officeart/2005/8/layout/vList2"/>
    <dgm:cxn modelId="{B3C23542-4B4D-408E-8CCA-4922FE806606}" srcId="{8ED443F1-E2FA-4894-A428-BBB30723F064}" destId="{893BA70B-E56A-4F4A-A6F5-FAFE221E85AD}" srcOrd="3" destOrd="0" parTransId="{C00046AC-DB07-4382-A5CF-319A9B7BB7EF}" sibTransId="{0E4151DC-5A67-4E6D-959B-B6745B964C06}"/>
    <dgm:cxn modelId="{1741014A-0874-9243-B2DF-813C6EE67472}" type="presOf" srcId="{F264849D-CF65-42E7-BC7B-0B85D42BEC96}" destId="{ED10785F-E4F7-0743-A81C-A8142B6B27BD}" srcOrd="0" destOrd="0" presId="urn:microsoft.com/office/officeart/2005/8/layout/vList2"/>
    <dgm:cxn modelId="{8014534D-AF65-4BE4-AB96-DDF11794EFCC}" srcId="{8ED443F1-E2FA-4894-A428-BBB30723F064}" destId="{3E2E347B-28C5-4A7C-B93F-622686DE6158}" srcOrd="0" destOrd="0" parTransId="{55740585-571B-486C-849D-90232D5FE3C3}" sibTransId="{E0710BF6-BB4A-400D-8CD1-5D1889983EA0}"/>
    <dgm:cxn modelId="{AE2B0357-8785-42AD-A161-784925FECD37}" srcId="{8ED443F1-E2FA-4894-A428-BBB30723F064}" destId="{7EA8D6CA-22FE-4624-843C-A68AEB815819}" srcOrd="2" destOrd="0" parTransId="{B2A7713F-1B11-4767-A8D2-4C6B0867639A}" sibTransId="{152358E4-CD43-4024-A759-39EFFD1E140D}"/>
    <dgm:cxn modelId="{5369F75D-B48D-5040-8C82-472AF1002637}" type="presOf" srcId="{3E2E347B-28C5-4A7C-B93F-622686DE6158}" destId="{32AF6E24-3E50-A243-92C7-C042C2DF8DB3}" srcOrd="0" destOrd="0" presId="urn:microsoft.com/office/officeart/2005/8/layout/vList2"/>
    <dgm:cxn modelId="{F81FFD6A-7B2E-A142-8C73-DE6BA13E8C01}" type="presOf" srcId="{7EA8D6CA-22FE-4624-843C-A68AEB815819}" destId="{7066E11B-17FA-F449-B54B-DA5AECD106AD}" srcOrd="0" destOrd="0" presId="urn:microsoft.com/office/officeart/2005/8/layout/vList2"/>
    <dgm:cxn modelId="{037973FF-7B1F-554C-9225-1F6E0B795339}" type="presOf" srcId="{8ED443F1-E2FA-4894-A428-BBB30723F064}" destId="{9B5AAC4D-AA55-654F-B3DD-9D25BE23F37C}" srcOrd="0" destOrd="0" presId="urn:microsoft.com/office/officeart/2005/8/layout/vList2"/>
    <dgm:cxn modelId="{5503D097-9A5A-D24F-BE74-47B2F304ED94}" type="presParOf" srcId="{9B5AAC4D-AA55-654F-B3DD-9D25BE23F37C}" destId="{32AF6E24-3E50-A243-92C7-C042C2DF8DB3}" srcOrd="0" destOrd="0" presId="urn:microsoft.com/office/officeart/2005/8/layout/vList2"/>
    <dgm:cxn modelId="{200F465B-ECE2-9146-BD8B-A87B616991C1}" type="presParOf" srcId="{9B5AAC4D-AA55-654F-B3DD-9D25BE23F37C}" destId="{3E07FBF2-6ACC-2B48-80A4-208A83C79CD5}" srcOrd="1" destOrd="0" presId="urn:microsoft.com/office/officeart/2005/8/layout/vList2"/>
    <dgm:cxn modelId="{96856B7D-057F-A242-86E7-05C648482872}" type="presParOf" srcId="{9B5AAC4D-AA55-654F-B3DD-9D25BE23F37C}" destId="{3628F90E-B051-0C48-8C23-BB87EE7962D5}" srcOrd="2" destOrd="0" presId="urn:microsoft.com/office/officeart/2005/8/layout/vList2"/>
    <dgm:cxn modelId="{4E193A60-E7CC-3B4E-AB16-BD77544A5821}" type="presParOf" srcId="{9B5AAC4D-AA55-654F-B3DD-9D25BE23F37C}" destId="{4F6DFA1D-2B64-2548-ACCE-F4364F18AC92}" srcOrd="3" destOrd="0" presId="urn:microsoft.com/office/officeart/2005/8/layout/vList2"/>
    <dgm:cxn modelId="{68F28981-0750-AE47-9DC9-6392D7440C37}" type="presParOf" srcId="{9B5AAC4D-AA55-654F-B3DD-9D25BE23F37C}" destId="{7066E11B-17FA-F449-B54B-DA5AECD106AD}" srcOrd="4" destOrd="0" presId="urn:microsoft.com/office/officeart/2005/8/layout/vList2"/>
    <dgm:cxn modelId="{118AF7A7-5DC6-0C40-96F9-BFEFDEDE7AED}" type="presParOf" srcId="{9B5AAC4D-AA55-654F-B3DD-9D25BE23F37C}" destId="{F8BAC4E7-55F0-824E-BE67-7873838EC9E0}" srcOrd="5" destOrd="0" presId="urn:microsoft.com/office/officeart/2005/8/layout/vList2"/>
    <dgm:cxn modelId="{8CDE965B-D03A-2047-9BBB-B257273B41E9}" type="presParOf" srcId="{9B5AAC4D-AA55-654F-B3DD-9D25BE23F37C}" destId="{B95654D7-64BF-9C43-9D16-4187C949C868}" srcOrd="6" destOrd="0" presId="urn:microsoft.com/office/officeart/2005/8/layout/vList2"/>
    <dgm:cxn modelId="{A7B9A477-3952-6B40-AE7B-2A085989ED33}" type="presParOf" srcId="{9B5AAC4D-AA55-654F-B3DD-9D25BE23F37C}" destId="{BDF40950-07B0-ED48-9346-A685DE3222DB}" srcOrd="7" destOrd="0" presId="urn:microsoft.com/office/officeart/2005/8/layout/vList2"/>
    <dgm:cxn modelId="{B35B3BE0-2C95-224C-A630-FB405DD18850}" type="presParOf" srcId="{9B5AAC4D-AA55-654F-B3DD-9D25BE23F37C}" destId="{ED10785F-E4F7-0743-A81C-A8142B6B27B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F6E24-3E50-A243-92C7-C042C2DF8DB3}">
      <dsp:nvSpPr>
        <dsp:cNvPr id="0" name=""/>
        <dsp:cNvSpPr/>
      </dsp:nvSpPr>
      <dsp:spPr>
        <a:xfrm>
          <a:off x="0" y="96709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/>
            <a:t>Hodgkin Lenfoma yıllık insidansı: ~2-3/100.000 (gelişmiş ülkelerde)</a:t>
          </a:r>
          <a:endParaRPr lang="en-US" sz="2500" kern="1200"/>
        </a:p>
      </dsp:txBody>
      <dsp:txXfrm>
        <a:off x="48547" y="145256"/>
        <a:ext cx="6569739" cy="897406"/>
      </dsp:txXfrm>
    </dsp:sp>
    <dsp:sp modelId="{3628F90E-B051-0C48-8C23-BB87EE7962D5}">
      <dsp:nvSpPr>
        <dsp:cNvPr id="0" name=""/>
        <dsp:cNvSpPr/>
      </dsp:nvSpPr>
      <dsp:spPr>
        <a:xfrm>
          <a:off x="0" y="1163209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/>
            <a:t>İki pik yaş dağılımı: 20-30 yaş ve &gt;60 yaş</a:t>
          </a:r>
          <a:endParaRPr lang="en-US" sz="2500" kern="1200"/>
        </a:p>
      </dsp:txBody>
      <dsp:txXfrm>
        <a:off x="48547" y="1211756"/>
        <a:ext cx="6569739" cy="897406"/>
      </dsp:txXfrm>
    </dsp:sp>
    <dsp:sp modelId="{7066E11B-17FA-F449-B54B-DA5AECD106AD}">
      <dsp:nvSpPr>
        <dsp:cNvPr id="0" name=""/>
        <dsp:cNvSpPr/>
      </dsp:nvSpPr>
      <dsp:spPr>
        <a:xfrm>
          <a:off x="0" y="2229710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/>
            <a:t>5 yıllık sağkalım oranı erken evrede &gt;90%, ileri evrede ~75%</a:t>
          </a:r>
          <a:endParaRPr lang="en-US" sz="2500" kern="1200"/>
        </a:p>
      </dsp:txBody>
      <dsp:txXfrm>
        <a:off x="48547" y="2278257"/>
        <a:ext cx="6569739" cy="897406"/>
      </dsp:txXfrm>
    </dsp:sp>
    <dsp:sp modelId="{B95654D7-64BF-9C43-9D16-4187C949C868}">
      <dsp:nvSpPr>
        <dsp:cNvPr id="0" name=""/>
        <dsp:cNvSpPr/>
      </dsp:nvSpPr>
      <dsp:spPr>
        <a:xfrm>
          <a:off x="0" y="3296210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/>
            <a:t>Erkeklerde biraz daha sık (M/K oranı yaklaşık 1.3:1)</a:t>
          </a:r>
          <a:endParaRPr lang="en-US" sz="2500" kern="1200"/>
        </a:p>
      </dsp:txBody>
      <dsp:txXfrm>
        <a:off x="48547" y="3344757"/>
        <a:ext cx="6569739" cy="897406"/>
      </dsp:txXfrm>
    </dsp:sp>
    <dsp:sp modelId="{ED10785F-E4F7-0743-A81C-A8142B6B27BD}">
      <dsp:nvSpPr>
        <dsp:cNvPr id="0" name=""/>
        <dsp:cNvSpPr/>
      </dsp:nvSpPr>
      <dsp:spPr>
        <a:xfrm>
          <a:off x="0" y="4362710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/>
            <a:t>Gelişmiş ülkelerde yaşam süresi arttıkça sekonder kanser riski de önemli</a:t>
          </a:r>
          <a:endParaRPr lang="en-US" sz="2500" kern="1200"/>
        </a:p>
      </dsp:txBody>
      <dsp:txXfrm>
        <a:off x="48547" y="4411257"/>
        <a:ext cx="6569739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0.43617</cdr:x>
      <cdr:y>0.10741</cdr:y>
    </cdr:from>
    <cdr:to>
      <cdr:x>0.67098</cdr:x>
      <cdr:y>0.23157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D8B95561-6269-37FF-03F6-F9A11DD7381D}"/>
            </a:ext>
          </a:extLst>
        </cdr:cNvPr>
        <cdr:cNvSpPr/>
      </cdr:nvSpPr>
      <cdr:spPr>
        <a:xfrm xmlns:a="http://schemas.openxmlformats.org/drawingml/2006/main">
          <a:off x="4920336" y="350448"/>
          <a:ext cx="2648854" cy="4051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noFill/>
        </a:ln>
      </cdr:spPr>
      <cdr:txBody>
        <a:bodyPr xmlns:a="http://schemas.openxmlformats.org/drawingml/2006/main" wrap="square" lIns="36000" tIns="0" rIns="36000" bIns="0" rtlCol="0" anchor="ctr" anchorCtr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solidFill>
                <a:srgbClr val="34373F"/>
              </a:solidFill>
              <a:latin typeface="+mn-lt"/>
            </a:rPr>
            <a:t>HR</a:t>
          </a:r>
          <a:r>
            <a:rPr lang="en-US" sz="1100" b="1" dirty="0">
              <a:solidFill>
                <a:srgbClr val="34373F"/>
              </a:solidFill>
            </a:rPr>
            <a:t> </a:t>
          </a:r>
          <a:r>
            <a:rPr lang="en-US" sz="1100" b="1" dirty="0">
              <a:solidFill>
                <a:srgbClr val="34373F"/>
              </a:solidFill>
              <a:latin typeface="+mn-lt"/>
            </a:rPr>
            <a:t>0.59 </a:t>
          </a:r>
          <a:r>
            <a:rPr lang="en-US" sz="1100" dirty="0">
              <a:solidFill>
                <a:srgbClr val="34373F"/>
              </a:solidFill>
              <a:latin typeface="+mn-lt"/>
            </a:rPr>
            <a:t>(95% CI 0.40, 0.88)</a:t>
          </a:r>
        </a:p>
        <a:p xmlns:a="http://schemas.openxmlformats.org/drawingml/2006/main">
          <a:pPr algn="ctr"/>
          <a:r>
            <a:rPr lang="en-US" sz="1100" dirty="0">
              <a:solidFill>
                <a:srgbClr val="34373F"/>
              </a:solidFill>
              <a:latin typeface="+mn-lt"/>
            </a:rPr>
            <a:t>p=0.009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B56EC-D3FA-254B-88B5-40F6BC5AD65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D30B0-0293-2440-AAB0-192E7296AF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20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jm.org/doi/full/10.1056/NEJMoa2206125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EA7B-6822-4EC8-8C65-EACC542A13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87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EE72D-BB81-4D2B-A59D-087075F4F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1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ED6E-1198-324D-839C-0CF1B13B57F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4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ED6E-1198-324D-839C-0CF1B13B57F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21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EE72D-BB81-4D2B-A59D-087075F4F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4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r" b="1" dirty="0">
                <a:solidFill>
                  <a:srgbClr val="891515"/>
                </a:solidFill>
              </a:rPr>
              <a:t>ECHELON-1 2 yıllık veriler </a:t>
            </a:r>
            <a:r>
              <a:rPr lang="tr" dirty="0"/>
              <a:t>hakkında ek bilgiler burada görüntülenebilir: Connors JM, et al. N Engl J Med 2018; 378:331-34</a:t>
            </a:r>
          </a:p>
          <a:p>
            <a:pPr>
              <a:defRPr/>
            </a:pPr>
            <a:endParaRPr lang="en-US" u="sng" kern="100" dirty="0">
              <a:solidFill>
                <a:srgbClr val="467886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r>
              <a:rPr lang="tr" b="1" dirty="0">
                <a:solidFill>
                  <a:srgbClr val="891515"/>
                </a:solidFill>
              </a:rPr>
              <a:t>ECHELON-1 6 yıllık veriler </a:t>
            </a:r>
            <a:r>
              <a:rPr lang="tr" dirty="0"/>
              <a:t>hakkında ek bilgiler burada görüntülenebilir: Ansell SM ve ark. N Engl J Med 2022</a:t>
            </a:r>
            <a:r>
              <a:rPr lang="tr" sz="1200" dirty="0"/>
              <a:t>; 387:310-20</a:t>
            </a:r>
            <a:endParaRPr lang="en-GB" dirty="0"/>
          </a:p>
          <a:p>
            <a:pPr defTabSz="943112">
              <a:defRPr/>
            </a:pPr>
            <a:endParaRPr lang="en-GB" dirty="0"/>
          </a:p>
          <a:p>
            <a:pPr defTabSz="943112">
              <a:defRPr/>
            </a:pPr>
            <a:r>
              <a:rPr lang="tr" b="1" dirty="0">
                <a:solidFill>
                  <a:srgbClr val="891515"/>
                </a:solidFill>
              </a:rPr>
              <a:t>ASCO 2024'te sunulan  ECHELON-1 7 yıllık verileri </a:t>
            </a:r>
            <a:r>
              <a:rPr lang="tr" dirty="0"/>
              <a:t>hakkında ek bilgiler şu adreste görüntülenebilir: VV-MEDMAT-106282 (</a:t>
            </a:r>
            <a:r>
              <a:rPr lang="tr" dirty="0">
                <a:latin typeface="+mn-lt"/>
              </a:rPr>
              <a:t>Ansell SM ve ark. ASCO 2024 [özet #7053])</a:t>
            </a:r>
            <a:endParaRPr kumimoji="1"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3112">
              <a:defRPr/>
            </a:pPr>
            <a:fld id="{49E0EA7B-6822-4EC8-8C65-EACC542A139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3112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4141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0136E-CEDC-49EC-9DC4-3581D6CD57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copy or distribute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420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E5215-06F0-4DEC-8D81-ACD69897623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307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0A1-3030-4422-BE1C-88222806A3E7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5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412E37-959B-6F15-2DDD-AE2B6B0DB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0D284AE-1F11-90BA-B36C-CFAB82F36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4A622A-46E4-373B-E410-1189AACFC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A7C7B67-DC1E-A1F4-6EEB-ECD1A1C2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E75A57-41C9-5635-4DBD-749D2959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707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B0B4C9-FFA4-1287-DAEE-07C69B84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6A5D457-903B-2DFA-ED4E-7CE853326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C39017C-F216-06FF-7C71-8DE202A7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04CC34B-553B-0FD0-56A6-99F12C39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C475990-2268-3648-B218-5EAEFC4E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856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3DC9118-D59D-2617-52D4-E345A58CD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BCA905E-BC82-C40A-323B-DD536CE4F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D4BAB7-EC8E-7C08-E658-E966B1FA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B278DD1-7448-1C42-6D48-34D4AF44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013A4D6-F706-0152-A8A7-C5667821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7516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41867" y="228600"/>
            <a:ext cx="103632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F7BB-AF0D-344A-AD49-ED75F71F8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8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36595"/>
            <a:ext cx="10061651" cy="4778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492875"/>
            <a:ext cx="6096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A6A6A"/>
                </a:solidFill>
              </a:defRPr>
            </a:lvl1pPr>
          </a:lstStyle>
          <a:p>
            <a:fld id="{28B5FCDB-03C8-A043-A71B-DEB4F84FE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983BDF-2921-482E-9CEC-3DD51A441F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5926634"/>
            <a:ext cx="5512040" cy="335253"/>
          </a:xfrm>
        </p:spPr>
        <p:txBody>
          <a:bodyPr anchor="b">
            <a:noAutofit/>
          </a:bodyPr>
          <a:lstStyle>
            <a:lvl1pPr marL="0" indent="0">
              <a:buNone/>
              <a:defRPr sz="675"/>
            </a:lvl1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3CD622-0A80-4810-A44B-1D8DF507A1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29564" y="5925693"/>
            <a:ext cx="3214837" cy="336192"/>
          </a:xfrm>
        </p:spPr>
        <p:txBody>
          <a:bodyPr anchor="b">
            <a:noAutofit/>
          </a:bodyPr>
          <a:lstStyle>
            <a:lvl1pPr marL="0" indent="0" algn="r">
              <a:buNone/>
              <a:defRPr sz="675"/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BDA921-9D34-4AE4-884F-A63219D96B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993" y="6492875"/>
            <a:ext cx="7127529" cy="274320"/>
          </a:xfrm>
        </p:spPr>
        <p:txBody>
          <a:bodyPr anchor="ctr">
            <a:noAutofit/>
          </a:bodyPr>
          <a:lstStyle>
            <a:lvl1pPr marL="0" indent="0">
              <a:buNone/>
              <a:defRPr sz="675">
                <a:solidFill>
                  <a:srgbClr val="6A6A6A"/>
                </a:solidFill>
              </a:defRPr>
            </a:lvl1pPr>
            <a:lvl2pPr marL="3429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2pPr>
            <a:lvl3pPr marL="6858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3pPr>
            <a:lvl4pPr marL="10287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4pPr>
            <a:lvl5pPr marL="13716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Footer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816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91440"/>
            <a:ext cx="10061651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34" y="1200461"/>
            <a:ext cx="11476567" cy="4439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6492875"/>
            <a:ext cx="609600" cy="27432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6A6A6A"/>
                </a:solidFill>
              </a:defRPr>
            </a:lvl1pPr>
          </a:lstStyle>
          <a:p>
            <a:fld id="{28B5FCDB-03C8-A043-A71B-DEB4F84FE1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5993" y="6492875"/>
            <a:ext cx="7127529" cy="274320"/>
          </a:xfrm>
        </p:spPr>
        <p:txBody>
          <a:bodyPr anchor="ctr">
            <a:noAutofit/>
          </a:bodyPr>
          <a:lstStyle>
            <a:lvl1pPr marL="0" indent="0">
              <a:buNone/>
              <a:defRPr sz="675">
                <a:solidFill>
                  <a:srgbClr val="6A6A6A"/>
                </a:solidFill>
              </a:defRPr>
            </a:lvl1pPr>
            <a:lvl2pPr marL="3429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2pPr>
            <a:lvl3pPr marL="6858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3pPr>
            <a:lvl4pPr marL="10287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4pPr>
            <a:lvl5pPr marL="1371600" indent="0">
              <a:buNone/>
              <a:defRPr sz="675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C90CB3-2455-494B-B7FA-096EAE4CA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5926634"/>
            <a:ext cx="5512040" cy="335253"/>
          </a:xfrm>
        </p:spPr>
        <p:txBody>
          <a:bodyPr anchor="b">
            <a:noAutofit/>
          </a:bodyPr>
          <a:lstStyle>
            <a:lvl1pPr marL="0" indent="0">
              <a:buNone/>
              <a:defRPr sz="675"/>
            </a:lvl1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201109E-75E6-420E-88A1-1135EC7F03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29564" y="5925693"/>
            <a:ext cx="3214837" cy="336192"/>
          </a:xfrm>
        </p:spPr>
        <p:txBody>
          <a:bodyPr anchor="b">
            <a:noAutofit/>
          </a:bodyPr>
          <a:lstStyle>
            <a:lvl1pPr marL="0" indent="0" algn="r">
              <a:buNone/>
              <a:defRPr sz="675"/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678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608" y="1484785"/>
            <a:ext cx="10944000" cy="189928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CFC68E-818E-4DA6-ACAD-75903270E56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4421" y="6629494"/>
            <a:ext cx="10943167" cy="228506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600" b="0">
                <a:solidFill>
                  <a:schemeClr val="bg2"/>
                </a:solidFill>
              </a:defRPr>
            </a:lvl1pPr>
            <a:lvl2pPr marL="134540" indent="0">
              <a:buNone/>
              <a:defRPr/>
            </a:lvl2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795690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CF9CDB0-5730-E246-B31F-F5963CF8EFDC}"/>
              </a:ext>
            </a:extLst>
          </p:cNvPr>
          <p:cNvSpPr/>
          <p:nvPr userDrawn="1"/>
        </p:nvSpPr>
        <p:spPr>
          <a:xfrm>
            <a:off x="308038" y="161606"/>
            <a:ext cx="54000" cy="68580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JP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A161E3-1B90-4083-9DAE-7EEB2662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129A7-02C5-407B-A1C8-C388135DA6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038" y="6077781"/>
            <a:ext cx="6228811" cy="5556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Footnotes/Abbreviations/References with a 3 </a:t>
            </a:r>
            <a:r>
              <a:rPr lang="en-US" err="1"/>
              <a:t>pt</a:t>
            </a:r>
            <a:r>
              <a:rPr lang="en-US"/>
              <a:t> gap between each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6082DD-AD38-2CA0-3D1B-47B56C8AD51B}"/>
              </a:ext>
            </a:extLst>
          </p:cNvPr>
          <p:cNvSpPr txBox="1">
            <a:spLocks/>
          </p:cNvSpPr>
          <p:nvPr userDrawn="1"/>
        </p:nvSpPr>
        <p:spPr>
          <a:xfrm>
            <a:off x="7771074" y="6527459"/>
            <a:ext cx="4114800" cy="19613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1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0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Brentuximab </a:t>
            </a:r>
            <a:r>
              <a:rPr kumimoji="0" lang="en-US" sz="900" b="1" i="0" u="none" strike="noStrike" kern="1200" cap="none" spc="100" normalizeH="0" baseline="0" noProof="0" dirty="0" err="1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Vedotin</a:t>
            </a:r>
            <a:r>
              <a:rPr kumimoji="0" lang="en-US" sz="900" b="1" i="0" u="none" strike="noStrike" kern="1200" cap="none" spc="10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Core Medical Deck | December 2024</a:t>
            </a:r>
            <a:endParaRPr kumimoji="0" lang="en-JP" sz="900" b="1" i="0" u="none" strike="noStrike" kern="1200" cap="none" spc="100" normalizeH="0" baseline="0" noProof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066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3201" y="6477001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1764791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88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71" b="0" i="0">
                <a:solidFill>
                  <a:srgbClr val="005B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50727" marR="6164" algn="r">
              <a:lnSpc>
                <a:spcPts val="1107"/>
              </a:lnSpc>
            </a:pPr>
            <a:r>
              <a:rPr lang="tr-TR"/>
              <a:t>HODG-</a:t>
            </a:r>
            <a:r>
              <a:rPr lang="tr-TR" spc="-44"/>
              <a:t>B</a:t>
            </a:r>
          </a:p>
          <a:p>
            <a:pPr marL="150727" marR="4483" algn="r">
              <a:lnSpc>
                <a:spcPts val="1112"/>
              </a:lnSpc>
            </a:pPr>
            <a:fld id="{81D60167-4931-47E6-BA6A-407CBD079E47}" type="slidenum">
              <a:rPr smtClean="0"/>
              <a:pPr marL="150727" marR="4483" algn="r">
                <a:lnSpc>
                  <a:spcPts val="1112"/>
                </a:lnSpc>
              </a:pPr>
              <a:t>‹#›</a:t>
            </a:fld>
            <a:r>
              <a:rPr spc="22"/>
              <a:t> </a:t>
            </a:r>
            <a:r>
              <a:t>OF</a:t>
            </a:r>
            <a:r>
              <a:rPr spc="22"/>
              <a:t> </a:t>
            </a:r>
            <a:r>
              <a:rPr spc="-44"/>
              <a:t>8</a:t>
            </a:r>
            <a:endParaRPr spc="-44" dirty="0"/>
          </a:p>
        </p:txBody>
      </p:sp>
    </p:spTree>
    <p:extLst>
      <p:ext uri="{BB962C8B-B14F-4D97-AF65-F5344CB8AC3E}">
        <p14:creationId xmlns:p14="http://schemas.microsoft.com/office/powerpoint/2010/main" val="561278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62434" y="6258485"/>
            <a:ext cx="4374187" cy="182656"/>
          </a:xfrm>
          <a:custGeom>
            <a:avLst/>
            <a:gdLst/>
            <a:ahLst/>
            <a:cxnLst/>
            <a:rect l="l" t="t" r="r" b="b"/>
            <a:pathLst>
              <a:path w="3608704" h="207009">
                <a:moveTo>
                  <a:pt x="0" y="206756"/>
                </a:moveTo>
                <a:lnTo>
                  <a:pt x="3608273" y="206756"/>
                </a:lnTo>
                <a:lnTo>
                  <a:pt x="3608273" y="0"/>
                </a:lnTo>
                <a:lnTo>
                  <a:pt x="0" y="0"/>
                </a:lnTo>
                <a:lnTo>
                  <a:pt x="0" y="20675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57376" y="242966"/>
            <a:ext cx="5117715" cy="244362"/>
          </a:xfrm>
        </p:spPr>
        <p:txBody>
          <a:bodyPr lIns="0" tIns="0" rIns="0" bIns="0"/>
          <a:lstStyle>
            <a:lvl1pPr>
              <a:defRPr sz="1588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672" y="1565551"/>
            <a:ext cx="5625715" cy="149400"/>
          </a:xfrm>
        </p:spPr>
        <p:txBody>
          <a:bodyPr lIns="0" tIns="0" rIns="0" bIns="0"/>
          <a:lstStyle>
            <a:lvl1pPr>
              <a:defRPr sz="971" b="0" i="0">
                <a:solidFill>
                  <a:srgbClr val="005B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50727" marR="6164" algn="r">
              <a:lnSpc>
                <a:spcPts val="1107"/>
              </a:lnSpc>
            </a:pPr>
            <a:r>
              <a:rPr lang="tr-TR"/>
              <a:t>HODG-</a:t>
            </a:r>
            <a:r>
              <a:rPr lang="tr-TR" spc="-44"/>
              <a:t>B</a:t>
            </a:r>
          </a:p>
          <a:p>
            <a:pPr marL="150727" marR="4483" algn="r">
              <a:lnSpc>
                <a:spcPts val="1112"/>
              </a:lnSpc>
            </a:pPr>
            <a:fld id="{81D60167-4931-47E6-BA6A-407CBD079E47}" type="slidenum">
              <a:rPr smtClean="0"/>
              <a:pPr marL="150727" marR="4483" algn="r">
                <a:lnSpc>
                  <a:spcPts val="1112"/>
                </a:lnSpc>
              </a:pPr>
              <a:t>‹#›</a:t>
            </a:fld>
            <a:r>
              <a:rPr spc="22"/>
              <a:t> </a:t>
            </a:r>
            <a:r>
              <a:t>OF</a:t>
            </a:r>
            <a:r>
              <a:rPr spc="22"/>
              <a:t> </a:t>
            </a:r>
            <a:r>
              <a:rPr spc="-44"/>
              <a:t>8</a:t>
            </a:r>
            <a:endParaRPr spc="-44" dirty="0"/>
          </a:p>
        </p:txBody>
      </p:sp>
    </p:spTree>
    <p:extLst>
      <p:ext uri="{BB962C8B-B14F-4D97-AF65-F5344CB8AC3E}">
        <p14:creationId xmlns:p14="http://schemas.microsoft.com/office/powerpoint/2010/main" val="7950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240C4F-476D-8103-9A24-71CE448B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C9C878-B709-74C7-4488-B0D4C2641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31D685-C160-3069-3916-A985B3F6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50D00FE-B160-0540-24A3-73AC3494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249ADB-A3AC-983F-75F2-3AF0D7943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9152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46363" y="887505"/>
            <a:ext cx="11471564" cy="0"/>
          </a:xfrm>
          <a:custGeom>
            <a:avLst/>
            <a:gdLst/>
            <a:ahLst/>
            <a:cxnLst/>
            <a:rect l="l" t="t" r="r" b="b"/>
            <a:pathLst>
              <a:path w="9464040">
                <a:moveTo>
                  <a:pt x="0" y="0"/>
                </a:moveTo>
                <a:lnTo>
                  <a:pt x="9464040" y="0"/>
                </a:lnTo>
              </a:path>
            </a:pathLst>
          </a:custGeom>
          <a:ln w="22225">
            <a:solidFill>
              <a:srgbClr val="005B9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57376" y="242966"/>
            <a:ext cx="5117715" cy="244362"/>
          </a:xfrm>
        </p:spPr>
        <p:txBody>
          <a:bodyPr lIns="0" tIns="0" rIns="0" bIns="0"/>
          <a:lstStyle>
            <a:lvl1pPr>
              <a:defRPr sz="1588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50727" marR="6164" algn="r">
              <a:lnSpc>
                <a:spcPts val="1107"/>
              </a:lnSpc>
            </a:pPr>
            <a:r>
              <a:rPr lang="tr-TR"/>
              <a:t>HODG-</a:t>
            </a:r>
            <a:r>
              <a:rPr lang="tr-TR" spc="-44"/>
              <a:t>B</a:t>
            </a:r>
          </a:p>
          <a:p>
            <a:pPr marL="150727" marR="4483" algn="r">
              <a:lnSpc>
                <a:spcPts val="1112"/>
              </a:lnSpc>
            </a:pPr>
            <a:fld id="{81D60167-4931-47E6-BA6A-407CBD079E47}" type="slidenum">
              <a:rPr smtClean="0"/>
              <a:pPr marL="150727" marR="4483" algn="r">
                <a:lnSpc>
                  <a:spcPts val="1112"/>
                </a:lnSpc>
              </a:pPr>
              <a:t>‹#›</a:t>
            </a:fld>
            <a:r>
              <a:rPr spc="22"/>
              <a:t> </a:t>
            </a:r>
            <a:r>
              <a:t>OF</a:t>
            </a:r>
            <a:r>
              <a:rPr spc="22"/>
              <a:t> </a:t>
            </a:r>
            <a:r>
              <a:rPr spc="-44"/>
              <a:t>8</a:t>
            </a:r>
            <a:endParaRPr spc="-44" dirty="0"/>
          </a:p>
        </p:txBody>
      </p:sp>
    </p:spTree>
    <p:extLst>
      <p:ext uri="{BB962C8B-B14F-4D97-AF65-F5344CB8AC3E}">
        <p14:creationId xmlns:p14="http://schemas.microsoft.com/office/powerpoint/2010/main" val="606999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57376" y="242966"/>
            <a:ext cx="5117715" cy="244362"/>
          </a:xfrm>
        </p:spPr>
        <p:txBody>
          <a:bodyPr lIns="0" tIns="0" rIns="0" bIns="0"/>
          <a:lstStyle>
            <a:lvl1pPr>
              <a:defRPr sz="1588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50727" marR="6164" algn="r">
              <a:lnSpc>
                <a:spcPts val="1107"/>
              </a:lnSpc>
            </a:pPr>
            <a:r>
              <a:rPr lang="tr-TR"/>
              <a:t>HODG-</a:t>
            </a:r>
            <a:r>
              <a:rPr lang="tr-TR" spc="-44"/>
              <a:t>B</a:t>
            </a:r>
          </a:p>
          <a:p>
            <a:pPr marL="150727" marR="4483" algn="r">
              <a:lnSpc>
                <a:spcPts val="1112"/>
              </a:lnSpc>
            </a:pPr>
            <a:fld id="{81D60167-4931-47E6-BA6A-407CBD079E47}" type="slidenum">
              <a:rPr smtClean="0"/>
              <a:pPr marL="150727" marR="4483" algn="r">
                <a:lnSpc>
                  <a:spcPts val="1112"/>
                </a:lnSpc>
              </a:pPr>
              <a:t>‹#›</a:t>
            </a:fld>
            <a:r>
              <a:rPr spc="22"/>
              <a:t> </a:t>
            </a:r>
            <a:r>
              <a:t>OF</a:t>
            </a:r>
            <a:r>
              <a:rPr spc="22"/>
              <a:t> </a:t>
            </a:r>
            <a:r>
              <a:rPr spc="-44"/>
              <a:t>8</a:t>
            </a:r>
            <a:endParaRPr spc="-44" dirty="0"/>
          </a:p>
        </p:txBody>
      </p:sp>
    </p:spTree>
    <p:extLst>
      <p:ext uri="{BB962C8B-B14F-4D97-AF65-F5344CB8AC3E}">
        <p14:creationId xmlns:p14="http://schemas.microsoft.com/office/powerpoint/2010/main" val="2643125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50727" marR="6164" algn="r">
              <a:lnSpc>
                <a:spcPts val="1107"/>
              </a:lnSpc>
            </a:pPr>
            <a:r>
              <a:rPr lang="tr-TR"/>
              <a:t>HODG-</a:t>
            </a:r>
            <a:r>
              <a:rPr lang="tr-TR" spc="-44"/>
              <a:t>B</a:t>
            </a:r>
          </a:p>
          <a:p>
            <a:pPr marL="150727" marR="4483" algn="r">
              <a:lnSpc>
                <a:spcPts val="1112"/>
              </a:lnSpc>
            </a:pPr>
            <a:fld id="{81D60167-4931-47E6-BA6A-407CBD079E47}" type="slidenum">
              <a:rPr smtClean="0"/>
              <a:pPr marL="150727" marR="4483" algn="r">
                <a:lnSpc>
                  <a:spcPts val="1112"/>
                </a:lnSpc>
              </a:pPr>
              <a:t>‹#›</a:t>
            </a:fld>
            <a:r>
              <a:rPr spc="22"/>
              <a:t> </a:t>
            </a:r>
            <a:r>
              <a:t>OF</a:t>
            </a:r>
            <a:r>
              <a:rPr spc="22"/>
              <a:t> </a:t>
            </a:r>
            <a:r>
              <a:rPr spc="-44"/>
              <a:t>8</a:t>
            </a:r>
            <a:endParaRPr spc="-44" dirty="0"/>
          </a:p>
        </p:txBody>
      </p:sp>
    </p:spTree>
    <p:extLst>
      <p:ext uri="{BB962C8B-B14F-4D97-AF65-F5344CB8AC3E}">
        <p14:creationId xmlns:p14="http://schemas.microsoft.com/office/powerpoint/2010/main" val="3164161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1517-4B9E-4B52-A307-8334DCEEC18E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837A-789E-492B-B88C-CED62D7986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136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892D86-88A4-4F92-16D2-E825FFAC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8AD053E-BF7D-4C2A-A872-C39EF5D2A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E5A54FA-1BE7-567F-8DDE-0C7B97A8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4AC61BA-6F17-DB8E-C671-053B57F2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AE2E18-DE86-6FEA-0306-CB9550C2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51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68F017-2E16-DCB3-C14F-E6F04687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F592D9-83BE-36E2-BFD0-016F11BBE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065C794-EB63-E49F-B686-1296487F9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87BC86E-A1AB-6E85-6565-5BA2F545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A54F4E7-9689-3639-B2CA-DF152579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A1EEDD3-4CAF-ADB0-6686-646F4E86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817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F2DFE1-6805-DC52-9E65-FB7A131D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6ADBDE-CFDD-0E45-3355-ED9FC07F9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08217A7-3916-75C9-5AF2-DAE3E4249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3AA0624-AE08-3C00-3D84-5C7029875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CB84970-C73C-7880-31B5-54F86C441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4679D9D-9409-07DD-14E6-310F73685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7722244-310D-5ADB-590E-CD493F6D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5875BDB-536D-A008-1E43-176D4AA8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443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6E831C-64B0-096E-9CB3-03831F86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8F3F5D9-9504-C7F2-0FC5-14093841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30C998A-3A13-5600-F55D-1F958C32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714653A-14CD-7992-A32E-5D403754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195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3FEE8B6-149F-5869-C7FA-0A9F0B57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4113842-2886-5E40-8052-113F390C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B4C36AB-C610-868D-C9F5-17BD9BE8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656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8FE57A-8316-78A7-8EB5-9C22BB95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5F2575-94C2-6C8E-A22D-3171B3C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81FA335-513D-9310-8263-A2A1B8750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587A83F-AA70-1E11-3D17-7CD1950A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65D0108-4A49-A6C3-4E3F-06A62ACB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2941D94-D83B-0F5B-7EE5-49DB22F3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71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2FBAC7-425E-D5DF-7583-EE8F628F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CF82726-C374-A287-A16D-E3FD6F823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7BB1024-B938-08A2-9998-77242743C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9920C4E-AC58-9A0B-38E5-06177F8D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B444F2F-2BD2-F33D-883F-7C1F4BFB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9A6E35-0087-6967-D757-D26A4AF5C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476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705F498-F52D-30BA-6B36-CEDB0C8B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BB0FD3C-8894-9ECA-C665-3C8D9B90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BEC61BE-2A8C-BBC5-551F-F4DE84D59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67D9-61AD-A04A-93E6-ED086AA8BBF9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D31AA5-5396-1067-01C9-5944715EA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60063D-7BB2-59AF-E79D-11BBDDE50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0B4466-609A-9A48-8950-90E828F2D7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690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68" r:id="rId14"/>
    <p:sldLayoutId id="2147483669" r:id="rId15"/>
    <p:sldLayoutId id="2147483670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57376" y="242966"/>
            <a:ext cx="51177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672" y="1565551"/>
            <a:ext cx="562571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005B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3414" y="6130089"/>
            <a:ext cx="952115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50727" marR="6164" algn="r">
              <a:lnSpc>
                <a:spcPts val="1107"/>
              </a:lnSpc>
            </a:pPr>
            <a:r>
              <a:rPr lang="tr-TR"/>
              <a:t>HODG-</a:t>
            </a:r>
            <a:r>
              <a:rPr lang="tr-TR" spc="-44"/>
              <a:t>B</a:t>
            </a:r>
          </a:p>
          <a:p>
            <a:pPr marL="150727" marR="4483" algn="r">
              <a:lnSpc>
                <a:spcPts val="1112"/>
              </a:lnSpc>
            </a:pPr>
            <a:fld id="{81D60167-4931-47E6-BA6A-407CBD079E47}" type="slidenum">
              <a:rPr smtClean="0"/>
              <a:pPr marL="150727" marR="4483" algn="r">
                <a:lnSpc>
                  <a:spcPts val="1112"/>
                </a:lnSpc>
              </a:pPr>
              <a:t>‹#›</a:t>
            </a:fld>
            <a:r>
              <a:rPr spc="22"/>
              <a:t> </a:t>
            </a:r>
            <a:r>
              <a:t>OF</a:t>
            </a:r>
            <a:r>
              <a:rPr spc="22"/>
              <a:t> </a:t>
            </a:r>
            <a:r>
              <a:rPr spc="-44"/>
              <a:t>8</a:t>
            </a:r>
            <a:endParaRPr spc="-44" dirty="0"/>
          </a:p>
        </p:txBody>
      </p:sp>
    </p:spTree>
    <p:extLst>
      <p:ext uri="{BB962C8B-B14F-4D97-AF65-F5344CB8AC3E}">
        <p14:creationId xmlns:p14="http://schemas.microsoft.com/office/powerpoint/2010/main" val="95018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emf"/><Relationship Id="rId11" Type="http://schemas.openxmlformats.org/officeDocument/2006/relationships/image" Target="../media/image27.sv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tags" Target="../tags/tag4.xml"/><Relationship Id="rId16" Type="http://schemas.openxmlformats.org/officeDocument/2006/relationships/image" Target="../media/image12.png"/><Relationship Id="rId1" Type="http://schemas.openxmlformats.org/officeDocument/2006/relationships/tags" Target="../tags/tag3.xml"/><Relationship Id="rId6" Type="http://schemas.openxmlformats.org/officeDocument/2006/relationships/hyperlink" Target="http://gco.iarc.fr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2.emf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hyperlink" Target="https://gco.iarc.fr/today/data/factsheets/populations/792-turkey-fact-sheets.pdf/" TargetMode="Externa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seer.cancer.gov/statfacts/html/hodg.html" TargetMode="Externa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5F3A68-DDA2-C839-E1F1-45C767EF17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244084"/>
                </a:solidFill>
                <a:effectLst/>
                <a:latin typeface="Helvetica" pitchFamily="2" charset="0"/>
              </a:rPr>
              <a:t>Hodgkin Lenfoma Tedavisinde Algoritmalar Değişiyor Mu?</a:t>
            </a:r>
            <a:br>
              <a:rPr lang="tr-TR" dirty="0">
                <a:solidFill>
                  <a:srgbClr val="244084"/>
                </a:solidFill>
                <a:effectLst/>
                <a:latin typeface="Helvetica" pitchFamily="2" charset="0"/>
              </a:rPr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050343C-AED6-0E44-D8A4-F54B8B3D1E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tr-TR" sz="2400" dirty="0" err="1"/>
              <a:t>Dr</a:t>
            </a:r>
            <a:r>
              <a:rPr lang="tr-TR" sz="2400" dirty="0"/>
              <a:t> Abdullah KARAKUŞ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tr-TR" sz="2400" dirty="0"/>
              <a:t>Dicle Üniversitesi Hematoloji B.D.</a:t>
            </a:r>
          </a:p>
          <a:p>
            <a:r>
              <a:rPr lang="tr-TR" dirty="0"/>
              <a:t>26 Nisan 2025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245977-3E68-09C4-7E4C-38BBCE6543E2}"/>
              </a:ext>
            </a:extLst>
          </p:cNvPr>
          <p:cNvSpPr txBox="1"/>
          <p:nvPr/>
        </p:nvSpPr>
        <p:spPr>
          <a:xfrm>
            <a:off x="1901952" y="6064821"/>
            <a:ext cx="7876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effectLst/>
                <a:latin typeface="Arial Black" panose="020B0604020202020204" pitchFamily="34" charset="0"/>
              </a:rPr>
              <a:t>1. AKDENİZ HEMATOLOJİ VE İMMÜNOLOJİ SEMPOZYUMU</a:t>
            </a:r>
          </a:p>
        </p:txBody>
      </p:sp>
      <p:pic>
        <p:nvPicPr>
          <p:cNvPr id="6" name="Picture 2" descr="C:\Documents and Settings\altunt\Desktop\untitled.bmp">
            <a:extLst>
              <a:ext uri="{FF2B5EF4-FFF2-40B4-BE49-F238E27FC236}">
                <a16:creationId xmlns:a16="http://schemas.microsoft.com/office/drawing/2014/main" id="{422C962B-4325-BB44-B7D5-D3C23DF5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29" y="291774"/>
            <a:ext cx="1710735" cy="10240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635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920C47-9114-2E2B-55D5-61385CAE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Skoru ve PET Değerlendirmesi: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2D8A2C-2CEA-4FDC-B327-6E44828B3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>
              <a:buNone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FDG PET bulgularına dayanarak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skoru belirlenir. Bu skor, FDG tutulumu gösteren (veya daha önce göstermiş) lezyonların, iki referans nokta olan mediastinum (kan havuzu) ve karaciğer ile karşılaştırılmasıyla görsel olarak değerlendirilir:</a:t>
            </a:r>
          </a:p>
          <a:p>
            <a:pPr algn="l">
              <a:buFont typeface="+mj-lt"/>
              <a:buAutoNum type="arabicPeriod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Tutulum yok veya artık tutulum yok (ara değerlendirmede kullanılırsa)</a:t>
            </a:r>
          </a:p>
          <a:p>
            <a:pPr algn="l">
              <a:buFont typeface="+mj-lt"/>
              <a:buAutoNum type="arabicPeriod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Hafif tutulum, ancak mediastinum seviyesinde veya altında</a:t>
            </a:r>
          </a:p>
          <a:p>
            <a:pPr algn="l">
              <a:buFont typeface="+mj-lt"/>
              <a:buAutoNum type="arabicPeriod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Mediastinal seviyenin üzerinde, ancak karaciğer seviyesinde veya altında tutulum</a:t>
            </a:r>
          </a:p>
          <a:p>
            <a:pPr algn="l">
              <a:buFont typeface="+mj-lt"/>
              <a:buAutoNum type="arabicPeriod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Karaciğerden biraz daha yüksek tutulum</a:t>
            </a:r>
          </a:p>
          <a:p>
            <a:pPr algn="l">
              <a:buFont typeface="+mj-lt"/>
              <a:buAutoNum type="arabicPeriod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Belirgin artmış tutulum veya yeni bir lezyonun varlığı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574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2E5274-F1C3-FBB0-8201-EB307D46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Erken Evre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Favorable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 Hastalık:</a:t>
            </a:r>
            <a:br>
              <a:rPr lang="tr-TR" b="1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177005-3ADA-734E-77AB-61E685405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Kombine modalite tedavisi tercih edilir. NCCN kılavuzlarına göre,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ABVD rejimi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Adriamisin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Bleomisin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Vinblastin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Dacarbazin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kategori 1 öneridir.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847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DF462A-F5D0-3156-425E-08D7D681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Çok düşük riskli hastalarda (IA/IIA):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0AD0CF-EA6B-6D42-A5FA-6D6F5B0E5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Uygun kriterler: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Hacimli kitle yok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Ekstralenfatik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tutulum yok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Üçten az tutulum bölgesi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Sedimentasyon hızı &lt;30 mm/saat (B semptomu yoksa &lt;50 mm/saat)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327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2301" y="6258486"/>
            <a:ext cx="3184151" cy="14313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178" rIns="0" bIns="0" rtlCol="0">
            <a:spAutoFit/>
          </a:bodyPr>
          <a:lstStyle/>
          <a:p>
            <a:pPr marL="56032" defTabSz="806867">
              <a:spcBef>
                <a:spcPts val="269"/>
              </a:spcBef>
            </a:pP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Note: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recommendations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category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2A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unless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otherwise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indicated.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6186" y="314404"/>
            <a:ext cx="4515631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NCCN</a:t>
            </a:r>
            <a:r>
              <a:rPr spc="-71" dirty="0"/>
              <a:t> </a:t>
            </a:r>
            <a:r>
              <a:rPr dirty="0"/>
              <a:t>Guidelines</a:t>
            </a:r>
            <a:r>
              <a:rPr spc="-62" dirty="0"/>
              <a:t> </a:t>
            </a:r>
            <a:r>
              <a:rPr dirty="0"/>
              <a:t>Version</a:t>
            </a:r>
            <a:r>
              <a:rPr spc="-62" dirty="0"/>
              <a:t> </a:t>
            </a:r>
            <a:r>
              <a:rPr spc="-9" dirty="0"/>
              <a:t>2.2025</a:t>
            </a:r>
          </a:p>
          <a:p>
            <a:pPr marL="11206"/>
            <a:r>
              <a:rPr dirty="0"/>
              <a:t>Hodgkin</a:t>
            </a:r>
            <a:r>
              <a:rPr spc="-49" dirty="0"/>
              <a:t> </a:t>
            </a:r>
            <a:r>
              <a:rPr dirty="0"/>
              <a:t>Lymphoma</a:t>
            </a:r>
            <a:r>
              <a:rPr spc="-49" dirty="0"/>
              <a:t> </a:t>
            </a:r>
            <a:r>
              <a:rPr dirty="0"/>
              <a:t>(Age</a:t>
            </a:r>
            <a:r>
              <a:rPr spc="-49" dirty="0"/>
              <a:t> </a:t>
            </a:r>
            <a:r>
              <a:rPr dirty="0"/>
              <a:t>18–60</a:t>
            </a:r>
            <a:r>
              <a:rPr spc="-49" dirty="0"/>
              <a:t> </a:t>
            </a:r>
            <a:r>
              <a:rPr spc="-9" dirty="0"/>
              <a:t>years)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 defTabSz="806867">
              <a:spcBef>
                <a:spcPts val="88"/>
              </a:spcBef>
            </a:pP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kern="0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kern="0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483" algn="r" defTabSz="806867"/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pPr defTabSz="806867"/>
            <a:endParaRPr lang="tr-TR" sz="1588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82552" y="2384197"/>
            <a:ext cx="1543049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971" b="1" kern="0" spc="1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q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8891" y="963907"/>
            <a:ext cx="2124635" cy="43450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300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CLINICAL</a:t>
            </a:r>
            <a:r>
              <a:rPr sz="971" b="1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PRESENTATION:</a:t>
            </a:r>
            <a:endParaRPr sz="971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Classic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Hodgkin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Lymphoma: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Stage</a:t>
            </a:r>
            <a:endParaRPr sz="971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IA/IIA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Favorable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(Non-Bulky)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p</a:t>
            </a:r>
            <a:endParaRPr sz="1191" kern="0" baseline="24691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632649" y="4903997"/>
            <a:ext cx="165847" cy="525556"/>
            <a:chOff x="1104069" y="5557863"/>
            <a:chExt cx="187960" cy="595630"/>
          </a:xfrm>
        </p:grpSpPr>
        <p:sp>
          <p:nvSpPr>
            <p:cNvPr id="13" name="object 13"/>
            <p:cNvSpPr/>
            <p:nvPr/>
          </p:nvSpPr>
          <p:spPr>
            <a:xfrm>
              <a:off x="1110419" y="5564213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285265" y="5640425"/>
              <a:ext cx="0" cy="430530"/>
            </a:xfrm>
            <a:custGeom>
              <a:avLst/>
              <a:gdLst/>
              <a:ahLst/>
              <a:cxnLst/>
              <a:rect l="l" t="t" r="r" b="b"/>
              <a:pathLst>
                <a:path h="430529">
                  <a:moveTo>
                    <a:pt x="0" y="43027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916699" y="4875366"/>
            <a:ext cx="707651" cy="59141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Stage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IA/IIA Favorable (Non-bulky)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CHL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70857" y="3299919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1–2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38550" y="5004760"/>
            <a:ext cx="608479" cy="2421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935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35"/>
              </a:lnSpc>
            </a:pPr>
            <a:r>
              <a:rPr sz="1456" b="1" kern="0" spc="-33" baseline="-20202" dirty="0">
                <a:solidFill>
                  <a:sysClr val="windowText" lastClr="000000"/>
                </a:solidFill>
                <a:latin typeface="Arial"/>
                <a:cs typeface="Arial"/>
              </a:rPr>
              <a:t>3</a:t>
            </a:r>
            <a:r>
              <a:rPr sz="794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619455" y="4904007"/>
            <a:ext cx="143435" cy="525556"/>
            <a:chOff x="2222449" y="5557875"/>
            <a:chExt cx="162560" cy="595630"/>
          </a:xfrm>
        </p:grpSpPr>
        <p:sp>
          <p:nvSpPr>
            <p:cNvPr id="19" name="object 19"/>
            <p:cNvSpPr/>
            <p:nvPr/>
          </p:nvSpPr>
          <p:spPr>
            <a:xfrm>
              <a:off x="2228799" y="58555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6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253094" y="5823140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378570" y="5564225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28866" y="3621460"/>
            <a:ext cx="537322" cy="2218765"/>
            <a:chOff x="3026448" y="4104322"/>
            <a:chExt cx="608965" cy="2514600"/>
          </a:xfrm>
        </p:grpSpPr>
        <p:sp>
          <p:nvSpPr>
            <p:cNvPr id="23" name="object 23"/>
            <p:cNvSpPr/>
            <p:nvPr/>
          </p:nvSpPr>
          <p:spPr>
            <a:xfrm>
              <a:off x="3635006" y="41043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0065A4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032798" y="5564212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066287" y="4170734"/>
              <a:ext cx="514350" cy="2385060"/>
            </a:xfrm>
            <a:custGeom>
              <a:avLst/>
              <a:gdLst/>
              <a:ahLst/>
              <a:cxnLst/>
              <a:rect l="l" t="t" r="r" b="b"/>
              <a:pathLst>
                <a:path w="514350" h="2385059">
                  <a:moveTo>
                    <a:pt x="304419" y="2384640"/>
                  </a:moveTo>
                  <a:lnTo>
                    <a:pt x="0" y="1701939"/>
                  </a:lnTo>
                  <a:lnTo>
                    <a:pt x="514096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333102" y="4104322"/>
              <a:ext cx="273050" cy="2514600"/>
            </a:xfrm>
            <a:custGeom>
              <a:avLst/>
              <a:gdLst/>
              <a:ahLst/>
              <a:cxnLst/>
              <a:rect l="l" t="t" r="r" b="b"/>
              <a:pathLst>
                <a:path w="273050" h="2514600">
                  <a:moveTo>
                    <a:pt x="65862" y="2514409"/>
                  </a:moveTo>
                  <a:lnTo>
                    <a:pt x="59194" y="2419870"/>
                  </a:lnTo>
                  <a:lnTo>
                    <a:pt x="0" y="2446274"/>
                  </a:lnTo>
                  <a:lnTo>
                    <a:pt x="65862" y="2514409"/>
                  </a:lnTo>
                  <a:close/>
                </a:path>
                <a:path w="273050" h="2514600">
                  <a:moveTo>
                    <a:pt x="272618" y="94627"/>
                  </a:moveTo>
                  <a:lnTo>
                    <a:pt x="267347" y="0"/>
                  </a:lnTo>
                  <a:lnTo>
                    <a:pt x="210578" y="75882"/>
                  </a:lnTo>
                  <a:lnTo>
                    <a:pt x="272618" y="946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072231" y="5871476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5">
                  <a:moveTo>
                    <a:pt x="0" y="0"/>
                  </a:moveTo>
                  <a:lnTo>
                    <a:pt x="14008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192627" y="5839066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747796" y="4875365"/>
            <a:ext cx="561975" cy="59141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Restage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 FDG-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PET/CT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94421" y="4976835"/>
            <a:ext cx="0" cy="379879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0"/>
                </a:moveTo>
                <a:lnTo>
                  <a:pt x="0" y="4302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83104" y="4942601"/>
            <a:ext cx="805703" cy="43752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194992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h,i</a:t>
            </a:r>
            <a:r>
              <a:rPr sz="1191" b="1" kern="0" spc="-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x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cycles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041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(category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1)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184951" y="3084632"/>
            <a:ext cx="148478" cy="760318"/>
            <a:chOff x="3996677" y="3495916"/>
            <a:chExt cx="168275" cy="861694"/>
          </a:xfrm>
        </p:grpSpPr>
        <p:sp>
          <p:nvSpPr>
            <p:cNvPr id="33" name="object 33"/>
            <p:cNvSpPr/>
            <p:nvPr/>
          </p:nvSpPr>
          <p:spPr>
            <a:xfrm>
              <a:off x="4003027" y="3560940"/>
              <a:ext cx="137795" cy="731520"/>
            </a:xfrm>
            <a:custGeom>
              <a:avLst/>
              <a:gdLst/>
              <a:ahLst/>
              <a:cxnLst/>
              <a:rect l="l" t="t" r="r" b="b"/>
              <a:pathLst>
                <a:path w="137795" h="731520">
                  <a:moveTo>
                    <a:pt x="137325" y="731291"/>
                  </a:moveTo>
                  <a:lnTo>
                    <a:pt x="0" y="365607"/>
                  </a:lnTo>
                  <a:lnTo>
                    <a:pt x="13591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101706" y="3495916"/>
              <a:ext cx="63500" cy="861694"/>
            </a:xfrm>
            <a:custGeom>
              <a:avLst/>
              <a:gdLst/>
              <a:ahLst/>
              <a:cxnLst/>
              <a:rect l="l" t="t" r="r" b="b"/>
              <a:pathLst>
                <a:path w="63500" h="861695">
                  <a:moveTo>
                    <a:pt x="61404" y="0"/>
                  </a:moveTo>
                  <a:lnTo>
                    <a:pt x="0" y="72186"/>
                  </a:lnTo>
                  <a:lnTo>
                    <a:pt x="60756" y="94767"/>
                  </a:lnTo>
                  <a:lnTo>
                    <a:pt x="61404" y="0"/>
                  </a:lnTo>
                  <a:close/>
                </a:path>
                <a:path w="63500" h="861695">
                  <a:moveTo>
                    <a:pt x="63030" y="861250"/>
                  </a:moveTo>
                  <a:lnTo>
                    <a:pt x="62064" y="766483"/>
                  </a:lnTo>
                  <a:lnTo>
                    <a:pt x="1384" y="789266"/>
                  </a:lnTo>
                  <a:lnTo>
                    <a:pt x="63030" y="8612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153181" y="4909016"/>
            <a:ext cx="160244" cy="521074"/>
            <a:chOff x="3960672" y="5563552"/>
            <a:chExt cx="181610" cy="590550"/>
          </a:xfrm>
        </p:grpSpPr>
        <p:sp>
          <p:nvSpPr>
            <p:cNvPr id="36" name="object 36"/>
            <p:cNvSpPr/>
            <p:nvPr/>
          </p:nvSpPr>
          <p:spPr>
            <a:xfrm>
              <a:off x="3967022" y="5623356"/>
              <a:ext cx="140335" cy="471170"/>
            </a:xfrm>
            <a:custGeom>
              <a:avLst/>
              <a:gdLst/>
              <a:ahLst/>
              <a:cxnLst/>
              <a:rect l="l" t="t" r="r" b="b"/>
              <a:pathLst>
                <a:path w="140335" h="471170">
                  <a:moveTo>
                    <a:pt x="139801" y="470979"/>
                  </a:moveTo>
                  <a:lnTo>
                    <a:pt x="0" y="235407"/>
                  </a:lnTo>
                  <a:lnTo>
                    <a:pt x="1383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067416" y="5563552"/>
              <a:ext cx="74930" cy="590550"/>
            </a:xfrm>
            <a:custGeom>
              <a:avLst/>
              <a:gdLst/>
              <a:ahLst/>
              <a:cxnLst/>
              <a:rect l="l" t="t" r="r" b="b"/>
              <a:pathLst>
                <a:path w="74929" h="590550">
                  <a:moveTo>
                    <a:pt x="73050" y="0"/>
                  </a:moveTo>
                  <a:lnTo>
                    <a:pt x="0" y="60375"/>
                  </a:lnTo>
                  <a:lnTo>
                    <a:pt x="55880" y="93205"/>
                  </a:lnTo>
                  <a:lnTo>
                    <a:pt x="73050" y="0"/>
                  </a:lnTo>
                  <a:close/>
                </a:path>
                <a:path w="74929" h="590550">
                  <a:moveTo>
                    <a:pt x="74815" y="590435"/>
                  </a:moveTo>
                  <a:lnTo>
                    <a:pt x="57238" y="497306"/>
                  </a:lnTo>
                  <a:lnTo>
                    <a:pt x="1498" y="530390"/>
                  </a:lnTo>
                  <a:lnTo>
                    <a:pt x="74815" y="5904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8" name="object 38"/>
          <p:cNvSpPr/>
          <p:nvPr/>
        </p:nvSpPr>
        <p:spPr>
          <a:xfrm>
            <a:off x="9596718" y="2609177"/>
            <a:ext cx="0" cy="3288926"/>
          </a:xfrm>
          <a:custGeom>
            <a:avLst/>
            <a:gdLst/>
            <a:ahLst/>
            <a:cxnLst/>
            <a:rect l="l" t="t" r="r" b="b"/>
            <a:pathLst>
              <a:path h="3727450">
                <a:moveTo>
                  <a:pt x="0" y="0"/>
                </a:moveTo>
                <a:lnTo>
                  <a:pt x="0" y="37272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039336" y="3866062"/>
            <a:ext cx="424143" cy="491938"/>
            <a:chOff x="8364981" y="4381537"/>
            <a:chExt cx="480695" cy="557530"/>
          </a:xfrm>
        </p:grpSpPr>
        <p:sp>
          <p:nvSpPr>
            <p:cNvPr id="40" name="object 40"/>
            <p:cNvSpPr/>
            <p:nvPr/>
          </p:nvSpPr>
          <p:spPr>
            <a:xfrm>
              <a:off x="8376411" y="4660175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39944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756179" y="462776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371331" y="4381537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72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9039336" y="3299079"/>
            <a:ext cx="424143" cy="368674"/>
            <a:chOff x="8364981" y="3738956"/>
            <a:chExt cx="480695" cy="417830"/>
          </a:xfrm>
        </p:grpSpPr>
        <p:sp>
          <p:nvSpPr>
            <p:cNvPr id="44" name="object 44"/>
            <p:cNvSpPr/>
            <p:nvPr/>
          </p:nvSpPr>
          <p:spPr>
            <a:xfrm>
              <a:off x="8376411" y="3947744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39944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8756167" y="391533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8371331" y="3738956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29">
                  <a:moveTo>
                    <a:pt x="0" y="0"/>
                  </a:moveTo>
                  <a:lnTo>
                    <a:pt x="0" y="4175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2666724" y="5138065"/>
            <a:ext cx="100292" cy="57710"/>
            <a:chOff x="1142687" y="5823140"/>
            <a:chExt cx="113664" cy="65405"/>
          </a:xfrm>
        </p:grpSpPr>
        <p:sp>
          <p:nvSpPr>
            <p:cNvPr id="48" name="object 48"/>
            <p:cNvSpPr/>
            <p:nvPr/>
          </p:nvSpPr>
          <p:spPr>
            <a:xfrm>
              <a:off x="1142687" y="585555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6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166977" y="5823140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607924" y="4130354"/>
            <a:ext cx="652743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lnSpc>
                <a:spcPts val="1068"/>
              </a:lnSpc>
              <a:spcBef>
                <a:spcPts val="88"/>
              </a:spcBef>
            </a:pP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Follow-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up</a:t>
            </a:r>
            <a:r>
              <a:rPr sz="971" b="1" u="sng" kern="0" spc="441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1068"/>
              </a:lnSpc>
            </a:pP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12)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188529" y="4490017"/>
            <a:ext cx="0" cy="357468"/>
          </a:xfrm>
          <a:custGeom>
            <a:avLst/>
            <a:gdLst/>
            <a:ahLst/>
            <a:cxnLst/>
            <a:rect l="l" t="t" r="r" b="b"/>
            <a:pathLst>
              <a:path h="405129">
                <a:moveTo>
                  <a:pt x="0" y="4048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9039336" y="4490006"/>
            <a:ext cx="424143" cy="357468"/>
            <a:chOff x="8364981" y="5088674"/>
            <a:chExt cx="480695" cy="405130"/>
          </a:xfrm>
        </p:grpSpPr>
        <p:sp>
          <p:nvSpPr>
            <p:cNvPr id="53" name="object 53"/>
            <p:cNvSpPr/>
            <p:nvPr/>
          </p:nvSpPr>
          <p:spPr>
            <a:xfrm>
              <a:off x="8371331" y="5088674"/>
              <a:ext cx="0" cy="405130"/>
            </a:xfrm>
            <a:custGeom>
              <a:avLst/>
              <a:gdLst/>
              <a:ahLst/>
              <a:cxnLst/>
              <a:rect l="l" t="t" r="r" b="b"/>
              <a:pathLst>
                <a:path h="405129">
                  <a:moveTo>
                    <a:pt x="0" y="0"/>
                  </a:moveTo>
                  <a:lnTo>
                    <a:pt x="0" y="4048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8376411" y="5291112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39944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756167" y="5258701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6" name="object 56"/>
          <p:cNvSpPr/>
          <p:nvPr/>
        </p:nvSpPr>
        <p:spPr>
          <a:xfrm>
            <a:off x="7188529" y="3299079"/>
            <a:ext cx="0" cy="368674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417575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179105" y="3264834"/>
            <a:ext cx="1699372" cy="420466"/>
          </a:xfrm>
          <a:prstGeom prst="rect">
            <a:avLst/>
          </a:prstGeom>
        </p:spPr>
        <p:txBody>
          <a:bodyPr vert="horz" wrap="square" lIns="0" tIns="30256" rIns="0" bIns="0" rtlCol="0">
            <a:spAutoFit/>
          </a:bodyPr>
          <a:lstStyle/>
          <a:p>
            <a:pPr marL="33619" marR="26896" defTabSz="806867">
              <a:lnSpc>
                <a:spcPct val="87100"/>
              </a:lnSpc>
              <a:spcBef>
                <a:spcPts val="238"/>
              </a:spcBef>
            </a:pP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Chemotherapy</a:t>
            </a:r>
            <a:r>
              <a:rPr sz="971" b="1" u="sng" kern="0" spc="-13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alone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h,i</a:t>
            </a:r>
            <a:r>
              <a:rPr sz="1191" b="1" kern="0" spc="3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(adapted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H10F,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CALGB)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u,2,3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188529" y="4940405"/>
            <a:ext cx="0" cy="379879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4302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9039336" y="4940405"/>
            <a:ext cx="424143" cy="379879"/>
            <a:chOff x="8364981" y="5599125"/>
            <a:chExt cx="480695" cy="430530"/>
          </a:xfrm>
        </p:grpSpPr>
        <p:sp>
          <p:nvSpPr>
            <p:cNvPr id="60" name="object 60"/>
            <p:cNvSpPr/>
            <p:nvPr/>
          </p:nvSpPr>
          <p:spPr>
            <a:xfrm>
              <a:off x="8371331" y="5599125"/>
              <a:ext cx="0" cy="430530"/>
            </a:xfrm>
            <a:custGeom>
              <a:avLst/>
              <a:gdLst/>
              <a:ahLst/>
              <a:cxnLst/>
              <a:rect l="l" t="t" r="r" b="b"/>
              <a:pathLst>
                <a:path h="430529">
                  <a:moveTo>
                    <a:pt x="0" y="0"/>
                  </a:moveTo>
                  <a:lnTo>
                    <a:pt x="0" y="4302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8376411" y="5814263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39944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8756167" y="5781852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8572847" y="6073748"/>
            <a:ext cx="1714500" cy="34557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304256" defTabSz="806867">
              <a:lnSpc>
                <a:spcPct val="116700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Footnotes</a:t>
            </a:r>
            <a:r>
              <a:rPr sz="971" b="1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971" b="1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4B</a:t>
            </a:r>
            <a:r>
              <a:rPr sz="971" b="1" kern="0" spc="-22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References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1–5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971" b="1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8A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199734" y="2598688"/>
            <a:ext cx="0" cy="480732"/>
          </a:xfrm>
          <a:custGeom>
            <a:avLst/>
            <a:gdLst/>
            <a:ahLst/>
            <a:cxnLst/>
            <a:rect l="l" t="t" r="r" b="b"/>
            <a:pathLst>
              <a:path h="544829">
                <a:moveTo>
                  <a:pt x="0" y="5445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9044939" y="2598688"/>
            <a:ext cx="0" cy="480732"/>
          </a:xfrm>
          <a:custGeom>
            <a:avLst/>
            <a:gdLst/>
            <a:ahLst/>
            <a:cxnLst/>
            <a:rect l="l" t="t" r="r" b="b"/>
            <a:pathLst>
              <a:path h="544829">
                <a:moveTo>
                  <a:pt x="0" y="0"/>
                </a:moveTo>
                <a:lnTo>
                  <a:pt x="0" y="5445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190265" y="2351801"/>
            <a:ext cx="1855134" cy="757221"/>
          </a:xfrm>
          <a:prstGeom prst="rect">
            <a:avLst/>
          </a:prstGeom>
        </p:spPr>
        <p:txBody>
          <a:bodyPr vert="horz" wrap="square" lIns="0" tIns="43143" rIns="0" bIns="0" rtlCol="0">
            <a:spAutoFit/>
          </a:bodyPr>
          <a:lstStyle/>
          <a:p>
            <a:pPr marL="128314" defTabSz="806867">
              <a:spcBef>
                <a:spcPts val="340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ADDITIONAL</a:t>
            </a:r>
            <a:r>
              <a:rPr sz="971" b="1" kern="0" spc="21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971"/>
              </a:lnSpc>
              <a:spcBef>
                <a:spcPts val="449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Combined</a:t>
            </a:r>
            <a:r>
              <a:rPr sz="971" b="1" u="sng" kern="0" spc="-44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modality</a:t>
            </a:r>
            <a:r>
              <a:rPr sz="971" b="1" u="sng" kern="0" spc="-4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therapy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Involved-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site</a:t>
            </a:r>
            <a:r>
              <a:rPr sz="971" b="1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radiation</a:t>
            </a:r>
            <a:r>
              <a:rPr sz="971" b="1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(ISRT)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from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GHSG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HD16)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405717" y="2885358"/>
            <a:ext cx="1413062" cy="578590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those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who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meet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GHSG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favorable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criteria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(ESR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&lt;50,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e-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lesions,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953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≤2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nodal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sites)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405717" y="3710614"/>
            <a:ext cx="1413062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above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criteria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met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188529" y="3866062"/>
            <a:ext cx="0" cy="491938"/>
          </a:xfrm>
          <a:custGeom>
            <a:avLst/>
            <a:gdLst/>
            <a:ahLst/>
            <a:cxnLst/>
            <a:rect l="l" t="t" r="r" b="b"/>
            <a:pathLst>
              <a:path h="557529">
                <a:moveTo>
                  <a:pt x="0" y="5572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6951815" y="2926024"/>
            <a:ext cx="147918" cy="481293"/>
            <a:chOff x="5999124" y="3316160"/>
            <a:chExt cx="167640" cy="545465"/>
          </a:xfrm>
        </p:grpSpPr>
        <p:sp>
          <p:nvSpPr>
            <p:cNvPr id="71" name="object 71"/>
            <p:cNvSpPr/>
            <p:nvPr/>
          </p:nvSpPr>
          <p:spPr>
            <a:xfrm>
              <a:off x="6005474" y="3376028"/>
              <a:ext cx="126364" cy="425450"/>
            </a:xfrm>
            <a:custGeom>
              <a:avLst/>
              <a:gdLst/>
              <a:ahLst/>
              <a:cxnLst/>
              <a:rect l="l" t="t" r="r" b="b"/>
              <a:pathLst>
                <a:path w="126364" h="425450">
                  <a:moveTo>
                    <a:pt x="125806" y="425424"/>
                  </a:moveTo>
                  <a:lnTo>
                    <a:pt x="0" y="212636"/>
                  </a:lnTo>
                  <a:lnTo>
                    <a:pt x="124447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092012" y="3316160"/>
              <a:ext cx="74930" cy="545465"/>
            </a:xfrm>
            <a:custGeom>
              <a:avLst/>
              <a:gdLst/>
              <a:ahLst/>
              <a:cxnLst/>
              <a:rect l="l" t="t" r="r" b="b"/>
              <a:pathLst>
                <a:path w="74929" h="545464">
                  <a:moveTo>
                    <a:pt x="72948" y="0"/>
                  </a:moveTo>
                  <a:lnTo>
                    <a:pt x="0" y="60490"/>
                  </a:lnTo>
                  <a:lnTo>
                    <a:pt x="55930" y="93230"/>
                  </a:lnTo>
                  <a:lnTo>
                    <a:pt x="72948" y="0"/>
                  </a:lnTo>
                  <a:close/>
                </a:path>
                <a:path w="74929" h="545464">
                  <a:moveTo>
                    <a:pt x="74574" y="544995"/>
                  </a:moveTo>
                  <a:lnTo>
                    <a:pt x="57150" y="451840"/>
                  </a:lnTo>
                  <a:lnTo>
                    <a:pt x="1358" y="484835"/>
                  </a:lnTo>
                  <a:lnTo>
                    <a:pt x="74574" y="5449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6927420" y="3559705"/>
            <a:ext cx="147918" cy="481293"/>
            <a:chOff x="5971476" y="4034332"/>
            <a:chExt cx="167640" cy="545465"/>
          </a:xfrm>
        </p:grpSpPr>
        <p:sp>
          <p:nvSpPr>
            <p:cNvPr id="74" name="object 74"/>
            <p:cNvSpPr/>
            <p:nvPr/>
          </p:nvSpPr>
          <p:spPr>
            <a:xfrm>
              <a:off x="5977826" y="4094200"/>
              <a:ext cx="126364" cy="425450"/>
            </a:xfrm>
            <a:custGeom>
              <a:avLst/>
              <a:gdLst/>
              <a:ahLst/>
              <a:cxnLst/>
              <a:rect l="l" t="t" r="r" b="b"/>
              <a:pathLst>
                <a:path w="126364" h="425450">
                  <a:moveTo>
                    <a:pt x="125806" y="425424"/>
                  </a:moveTo>
                  <a:lnTo>
                    <a:pt x="0" y="212636"/>
                  </a:lnTo>
                  <a:lnTo>
                    <a:pt x="124447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064364" y="4034332"/>
              <a:ext cx="74930" cy="545465"/>
            </a:xfrm>
            <a:custGeom>
              <a:avLst/>
              <a:gdLst/>
              <a:ahLst/>
              <a:cxnLst/>
              <a:rect l="l" t="t" r="r" b="b"/>
              <a:pathLst>
                <a:path w="74929" h="545464">
                  <a:moveTo>
                    <a:pt x="72948" y="0"/>
                  </a:moveTo>
                  <a:lnTo>
                    <a:pt x="0" y="60490"/>
                  </a:lnTo>
                  <a:lnTo>
                    <a:pt x="55930" y="93230"/>
                  </a:lnTo>
                  <a:lnTo>
                    <a:pt x="72948" y="0"/>
                  </a:lnTo>
                  <a:close/>
                </a:path>
                <a:path w="74929" h="545464">
                  <a:moveTo>
                    <a:pt x="74574" y="545007"/>
                  </a:moveTo>
                  <a:lnTo>
                    <a:pt x="57150" y="451853"/>
                  </a:lnTo>
                  <a:lnTo>
                    <a:pt x="1358" y="484847"/>
                  </a:lnTo>
                  <a:lnTo>
                    <a:pt x="74574" y="5450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9051204" y="2810346"/>
            <a:ext cx="414057" cy="57710"/>
            <a:chOff x="8378431" y="3185058"/>
            <a:chExt cx="469265" cy="65405"/>
          </a:xfrm>
        </p:grpSpPr>
        <p:sp>
          <p:nvSpPr>
            <p:cNvPr id="77" name="object 77"/>
            <p:cNvSpPr/>
            <p:nvPr/>
          </p:nvSpPr>
          <p:spPr>
            <a:xfrm>
              <a:off x="8378431" y="3217468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39944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8758186" y="318505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9" name="object 79"/>
          <p:cNvSpPr/>
          <p:nvPr/>
        </p:nvSpPr>
        <p:spPr>
          <a:xfrm>
            <a:off x="7188529" y="5427944"/>
            <a:ext cx="0" cy="480732"/>
          </a:xfrm>
          <a:custGeom>
            <a:avLst/>
            <a:gdLst/>
            <a:ahLst/>
            <a:cxnLst/>
            <a:rect l="l" t="t" r="r" b="b"/>
            <a:pathLst>
              <a:path h="544829">
                <a:moveTo>
                  <a:pt x="0" y="544575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179059" y="3831817"/>
            <a:ext cx="1791821" cy="214010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Combined</a:t>
            </a:r>
            <a:r>
              <a:rPr sz="971" b="1" u="sng" kern="0" spc="-44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modality</a:t>
            </a:r>
            <a:r>
              <a:rPr sz="971" b="1" u="sng" kern="0" spc="-4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therapy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149607" defTabSz="806867">
              <a:lnSpc>
                <a:spcPts val="971"/>
              </a:lnSpc>
              <a:spcBef>
                <a:spcPts val="141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h,i</a:t>
            </a:r>
            <a:r>
              <a:rPr sz="1191" b="1" kern="0" spc="4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(total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3)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+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from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RAPID,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H10F)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2,4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127754" defTabSz="806867">
              <a:lnSpc>
                <a:spcPts val="971"/>
              </a:lnSpc>
              <a:spcBef>
                <a:spcPts val="940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Combined</a:t>
            </a:r>
            <a:r>
              <a:rPr sz="971" b="1" u="sng" kern="0" spc="-44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modality</a:t>
            </a:r>
            <a:r>
              <a:rPr sz="971" b="1" u="sng" kern="0" spc="-4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therapy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191" b="1" kern="0" spc="3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from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GHSG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HD16)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  <a:spcBef>
                <a:spcPts val="441"/>
              </a:spcBef>
            </a:pP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Chemotherapy</a:t>
            </a:r>
            <a:r>
              <a:rPr sz="971" b="1" u="sng" kern="0" spc="-13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alone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AVD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from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RATHL)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127754" defTabSz="806867">
              <a:lnSpc>
                <a:spcPts val="971"/>
              </a:lnSpc>
              <a:spcBef>
                <a:spcPts val="732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Combined</a:t>
            </a:r>
            <a:r>
              <a:rPr sz="971" b="1" u="sng" kern="0" spc="-44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modality</a:t>
            </a:r>
            <a:r>
              <a:rPr sz="971" b="1" u="sng" kern="0" spc="-4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therapy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h,i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(total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4)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u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874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191" b="1" kern="0" spc="4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from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068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RAPID)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9039336" y="5427939"/>
            <a:ext cx="424143" cy="480732"/>
            <a:chOff x="8364981" y="6151664"/>
            <a:chExt cx="480695" cy="544830"/>
          </a:xfrm>
        </p:grpSpPr>
        <p:sp>
          <p:nvSpPr>
            <p:cNvPr id="82" name="object 82"/>
            <p:cNvSpPr/>
            <p:nvPr/>
          </p:nvSpPr>
          <p:spPr>
            <a:xfrm>
              <a:off x="8371331" y="6151664"/>
              <a:ext cx="0" cy="544830"/>
            </a:xfrm>
            <a:custGeom>
              <a:avLst/>
              <a:gdLst/>
              <a:ahLst/>
              <a:cxnLst/>
              <a:rect l="l" t="t" r="r" b="b"/>
              <a:pathLst>
                <a:path h="544829">
                  <a:moveTo>
                    <a:pt x="0" y="0"/>
                  </a:moveTo>
                  <a:lnTo>
                    <a:pt x="0" y="5445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8376411" y="6423952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39944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8756179" y="6391541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5405717" y="4565456"/>
            <a:ext cx="1413062" cy="578590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those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who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meet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GHSG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favorable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criteria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(ESR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&lt;50,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e-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lesions,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953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≤2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nodal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sites)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405840" y="5444086"/>
            <a:ext cx="1413062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above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criteria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met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6927420" y="4658991"/>
            <a:ext cx="147918" cy="481293"/>
            <a:chOff x="5971476" y="5280190"/>
            <a:chExt cx="167640" cy="545465"/>
          </a:xfrm>
        </p:grpSpPr>
        <p:sp>
          <p:nvSpPr>
            <p:cNvPr id="88" name="object 88"/>
            <p:cNvSpPr/>
            <p:nvPr/>
          </p:nvSpPr>
          <p:spPr>
            <a:xfrm>
              <a:off x="5977826" y="5340057"/>
              <a:ext cx="126364" cy="425450"/>
            </a:xfrm>
            <a:custGeom>
              <a:avLst/>
              <a:gdLst/>
              <a:ahLst/>
              <a:cxnLst/>
              <a:rect l="l" t="t" r="r" b="b"/>
              <a:pathLst>
                <a:path w="126364" h="425450">
                  <a:moveTo>
                    <a:pt x="125806" y="425424"/>
                  </a:moveTo>
                  <a:lnTo>
                    <a:pt x="0" y="212636"/>
                  </a:lnTo>
                  <a:lnTo>
                    <a:pt x="124447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6064364" y="5280189"/>
              <a:ext cx="74930" cy="545465"/>
            </a:xfrm>
            <a:custGeom>
              <a:avLst/>
              <a:gdLst/>
              <a:ahLst/>
              <a:cxnLst/>
              <a:rect l="l" t="t" r="r" b="b"/>
              <a:pathLst>
                <a:path w="74929" h="545464">
                  <a:moveTo>
                    <a:pt x="72948" y="0"/>
                  </a:moveTo>
                  <a:lnTo>
                    <a:pt x="0" y="60490"/>
                  </a:lnTo>
                  <a:lnTo>
                    <a:pt x="55930" y="93230"/>
                  </a:lnTo>
                  <a:lnTo>
                    <a:pt x="72948" y="0"/>
                  </a:lnTo>
                  <a:close/>
                </a:path>
                <a:path w="74929" h="545464">
                  <a:moveTo>
                    <a:pt x="74574" y="545007"/>
                  </a:moveTo>
                  <a:lnTo>
                    <a:pt x="57150" y="451853"/>
                  </a:lnTo>
                  <a:lnTo>
                    <a:pt x="1358" y="484847"/>
                  </a:lnTo>
                  <a:lnTo>
                    <a:pt x="74574" y="5450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6903025" y="5293233"/>
            <a:ext cx="147918" cy="481293"/>
            <a:chOff x="5943828" y="5998997"/>
            <a:chExt cx="167640" cy="545465"/>
          </a:xfrm>
        </p:grpSpPr>
        <p:sp>
          <p:nvSpPr>
            <p:cNvPr id="91" name="object 91"/>
            <p:cNvSpPr/>
            <p:nvPr/>
          </p:nvSpPr>
          <p:spPr>
            <a:xfrm>
              <a:off x="5950178" y="6058852"/>
              <a:ext cx="126364" cy="425450"/>
            </a:xfrm>
            <a:custGeom>
              <a:avLst/>
              <a:gdLst/>
              <a:ahLst/>
              <a:cxnLst/>
              <a:rect l="l" t="t" r="r" b="b"/>
              <a:pathLst>
                <a:path w="126364" h="425450">
                  <a:moveTo>
                    <a:pt x="125806" y="425424"/>
                  </a:moveTo>
                  <a:lnTo>
                    <a:pt x="0" y="212636"/>
                  </a:lnTo>
                  <a:lnTo>
                    <a:pt x="124447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6036716" y="5998997"/>
              <a:ext cx="74930" cy="545465"/>
            </a:xfrm>
            <a:custGeom>
              <a:avLst/>
              <a:gdLst/>
              <a:ahLst/>
              <a:cxnLst/>
              <a:rect l="l" t="t" r="r" b="b"/>
              <a:pathLst>
                <a:path w="74929" h="545465">
                  <a:moveTo>
                    <a:pt x="72948" y="0"/>
                  </a:moveTo>
                  <a:lnTo>
                    <a:pt x="0" y="60490"/>
                  </a:lnTo>
                  <a:lnTo>
                    <a:pt x="55930" y="93230"/>
                  </a:lnTo>
                  <a:lnTo>
                    <a:pt x="72948" y="0"/>
                  </a:lnTo>
                  <a:close/>
                </a:path>
                <a:path w="74929" h="545465">
                  <a:moveTo>
                    <a:pt x="74574" y="545007"/>
                  </a:moveTo>
                  <a:lnTo>
                    <a:pt x="57150" y="451853"/>
                  </a:lnTo>
                  <a:lnTo>
                    <a:pt x="1358" y="484847"/>
                  </a:lnTo>
                  <a:lnTo>
                    <a:pt x="74574" y="5450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560144" y="5847968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4–5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5232833" y="5984114"/>
            <a:ext cx="357468" cy="57710"/>
            <a:chOff x="4050944" y="6781995"/>
            <a:chExt cx="405130" cy="65405"/>
          </a:xfrm>
        </p:grpSpPr>
        <p:sp>
          <p:nvSpPr>
            <p:cNvPr id="95" name="object 95"/>
            <p:cNvSpPr/>
            <p:nvPr/>
          </p:nvSpPr>
          <p:spPr>
            <a:xfrm>
              <a:off x="4050944" y="6814405"/>
              <a:ext cx="335280" cy="0"/>
            </a:xfrm>
            <a:custGeom>
              <a:avLst/>
              <a:gdLst/>
              <a:ahLst/>
              <a:cxnLst/>
              <a:rect l="l" t="t" r="r" b="b"/>
              <a:pathLst>
                <a:path w="335279">
                  <a:moveTo>
                    <a:pt x="0" y="0"/>
                  </a:moveTo>
                  <a:lnTo>
                    <a:pt x="33520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4366463" y="678199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5613631" y="5923111"/>
            <a:ext cx="591110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4A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226702" y="996460"/>
            <a:ext cx="5946962" cy="93464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lnSpc>
                <a:spcPts val="944"/>
              </a:lnSpc>
              <a:spcBef>
                <a:spcPts val="88"/>
              </a:spcBef>
            </a:pPr>
            <a:r>
              <a:rPr sz="838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Important </a:t>
            </a:r>
            <a:r>
              <a:rPr sz="838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Considerations:</a:t>
            </a:r>
            <a:endParaRPr sz="838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82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will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benefit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multidisciplinary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team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(including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radiation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oncology)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input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final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decisions.</a:t>
            </a:r>
            <a:endParaRPr sz="838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82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combined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modality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(CMT)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better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progression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free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survival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(PFS)/freedom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endParaRPr sz="838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0687" defTabSz="806867">
              <a:lnSpc>
                <a:spcPts val="882"/>
              </a:lnSpc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progression</a:t>
            </a:r>
            <a:r>
              <a:rPr sz="838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(FFP),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but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no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difference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overall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survival.</a:t>
            </a:r>
            <a:endParaRPr sz="838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118" marR="4483" indent="-66679" defTabSz="806867">
              <a:lnSpc>
                <a:spcPts val="882"/>
              </a:lnSpc>
              <a:spcBef>
                <a:spcPts val="71"/>
              </a:spcBef>
              <a:buFontTx/>
              <a:buChar char="•"/>
              <a:tabLst>
                <a:tab pos="80687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Selection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(CMT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chemotherapy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alone)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based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age,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sex,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family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history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cardiac 	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disease,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comorbid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conditions,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sites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involvement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(especially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within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mediastinum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axilla).</a:t>
            </a:r>
            <a:endParaRPr sz="838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11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assigned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female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birth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intact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tissue:</a:t>
            </a:r>
            <a:endParaRPr sz="838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0343" defTabSz="806867">
              <a:lnSpc>
                <a:spcPts val="944"/>
              </a:lnSpc>
            </a:pPr>
            <a:r>
              <a:rPr sz="838" kern="0" dirty="0">
                <a:solidFill>
                  <a:sysClr val="windowText" lastClr="000000"/>
                </a:solidFill>
                <a:latin typeface="Webdings"/>
                <a:cs typeface="Webdings"/>
              </a:rPr>
              <a:t>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Chemotherapy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alone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preferred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those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&lt;30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years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where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recommended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dose-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volume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histogram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(DVH)</a:t>
            </a:r>
            <a:endParaRPr sz="838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233431" y="1893244"/>
            <a:ext cx="5884769" cy="37038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54649" defTabSz="806867">
              <a:lnSpc>
                <a:spcPts val="944"/>
              </a:lnSpc>
              <a:spcBef>
                <a:spcPts val="88"/>
              </a:spcBef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exceeded,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cardiac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cannot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 met,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presence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high-risk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comorbidities.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4089" marR="38102" indent="-121030" defTabSz="806867">
              <a:lnSpc>
                <a:spcPts val="882"/>
              </a:lnSpc>
              <a:spcBef>
                <a:spcPts val="71"/>
              </a:spcBef>
            </a:pPr>
            <a:r>
              <a:rPr sz="838" kern="0" dirty="0">
                <a:solidFill>
                  <a:sysClr val="windowText" lastClr="000000"/>
                </a:solidFill>
                <a:latin typeface="Webdings"/>
                <a:cs typeface="Webdings"/>
              </a:rPr>
              <a:t>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CMT</a:t>
            </a:r>
            <a:r>
              <a:rPr sz="838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preferred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doxorubicin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dose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would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exceed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200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mg/m</a:t>
            </a:r>
            <a:r>
              <a:rPr sz="119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1191" kern="0" spc="-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cardiac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can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met.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170673" y="980593"/>
            <a:ext cx="6094319" cy="1310528"/>
          </a:xfrm>
          <a:custGeom>
            <a:avLst/>
            <a:gdLst/>
            <a:ahLst/>
            <a:cxnLst/>
            <a:rect l="l" t="t" r="r" b="b"/>
            <a:pathLst>
              <a:path w="6906895" h="1485264">
                <a:moveTo>
                  <a:pt x="0" y="1484833"/>
                </a:moveTo>
                <a:lnTo>
                  <a:pt x="6906615" y="1484833"/>
                </a:lnTo>
                <a:lnTo>
                  <a:pt x="6906615" y="0"/>
                </a:lnTo>
                <a:lnTo>
                  <a:pt x="0" y="0"/>
                </a:lnTo>
                <a:lnTo>
                  <a:pt x="0" y="148483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815353" y="22412"/>
            <a:ext cx="6764431" cy="106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Printed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abdullah karakus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4/23/2025 7:48:23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AM.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For personal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only. Not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approved for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distribution.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Copyright ©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2025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National Comprehensive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Network, Inc.,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All Rights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endParaRPr sz="61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9763932" y="6471375"/>
            <a:ext cx="517151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HODG-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911095" y="6571046"/>
            <a:ext cx="6808694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 defTabSz="806867">
              <a:spcBef>
                <a:spcPts val="35"/>
              </a:spcBef>
            </a:pP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Version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2.2025,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1/30/25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©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2025 National Comprehensive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(NCCN</a:t>
            </a:r>
            <a:r>
              <a:rPr sz="463" kern="0" spc="-13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),</a:t>
            </a:r>
            <a:r>
              <a:rPr sz="529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rights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NCCN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Guidelines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illustration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reproduced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form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express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written permission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NCCN.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4" name="Metin kutusu 103">
            <a:extLst>
              <a:ext uri="{FF2B5EF4-FFF2-40B4-BE49-F238E27FC236}">
                <a16:creationId xmlns:a16="http://schemas.microsoft.com/office/drawing/2014/main" id="{2AEFEE19-808E-2088-2484-475B1F67C482}"/>
              </a:ext>
            </a:extLst>
          </p:cNvPr>
          <p:cNvSpPr txBox="1"/>
          <p:nvPr/>
        </p:nvSpPr>
        <p:spPr>
          <a:xfrm>
            <a:off x="3980710" y="838438"/>
            <a:ext cx="473907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2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Erken Evre (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Favorable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) Hastalık:</a:t>
            </a:r>
            <a:br>
              <a:rPr lang="tr-TR" sz="2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</a:br>
            <a:endParaRPr lang="tr-TR" sz="24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E2BBA4-BC0A-20D5-EB4F-6E250F78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İnterim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PET/CT sonrası yaklaşım (NCCN):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7D984A-5679-7717-F9CD-4073C9472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1-2: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2 kür ABVD daha veya ISRT (20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), alternatif olarak 1 kür ABVD ± ISRT (30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3: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ISRT (20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veya ABVD (2 kür) + ISRT (30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ya da ABVD (4 kür)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4: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2 kür daha ABVD + yeniden PET/CT sonrası ISRT (30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düşünülebilir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5: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Biyopsi önerilir. Negatifse: 2 kür ABVD + ISRT (30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);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pozitfse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refrakter algoritmaya geçilir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042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81EC2F-BA51-D84F-1779-15A08B5E0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ESMO önerileri: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5C55C9-EA26-E926-DD62-0C556FCDF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2-3 kür ABVD + ISRT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PET-pozitif: 2 kür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BEACOPPesc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+ 30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ISRT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PET-negatif: 1 kür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BEACOPPesc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+ 20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ISRT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RT’nin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tamamen atlanması hâlâ tartışmalı; seçilmiş hastalara sunulabilir.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159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4BA57D-CD59-D895-1781-47427DC0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65F50F5-E33D-400D-D1D3-BBEA61D2A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47892"/>
          <a:stretch/>
        </p:blipFill>
        <p:spPr>
          <a:xfrm>
            <a:off x="116114" y="0"/>
            <a:ext cx="11945257" cy="68579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07F7635-6941-1C03-DF30-A37C1E8A6F67}"/>
              </a:ext>
            </a:extLst>
          </p:cNvPr>
          <p:cNvSpPr txBox="1"/>
          <p:nvPr/>
        </p:nvSpPr>
        <p:spPr>
          <a:xfrm>
            <a:off x="2621398" y="226844"/>
            <a:ext cx="5843306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tr-TR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Erken Evre (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Unfavorable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) Hastalık:</a:t>
            </a:r>
            <a:br>
              <a:rPr lang="tr-TR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</a:br>
            <a:endParaRPr lang="tr-TR" sz="2800" dirty="0">
              <a:highlight>
                <a:srgbClr val="FFFF00"/>
              </a:highlight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93C8215-CB07-9448-01B1-AE95864A11EB}"/>
              </a:ext>
            </a:extLst>
          </p:cNvPr>
          <p:cNvSpPr txBox="1"/>
          <p:nvPr/>
        </p:nvSpPr>
        <p:spPr>
          <a:xfrm>
            <a:off x="6254497" y="1997838"/>
            <a:ext cx="621792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Başlangıç Tedavisi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: 2 kür ABVD ile başlanır, ardından PET taraması yapılır.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Skoru 1-3 (Tam Yanıt)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2 kür daha ABVD (toplam 4 kür) veya AVD (4 kür) uygulanır.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Skoru 4-5 (Kısmi Yanıt veya İlerleyici Hastalık)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2 kür daha ABVD sonrası tekrar PET yapılır.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Tam Yanıt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1-3)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: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RT veya 2 kür daha kemoterapi (AVD/ABVD) + 30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RT.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Progresif Hastalık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: Biyopsi</a:t>
            </a:r>
          </a:p>
        </p:txBody>
      </p:sp>
    </p:spTree>
    <p:extLst>
      <p:ext uri="{BB962C8B-B14F-4D97-AF65-F5344CB8AC3E}">
        <p14:creationId xmlns:p14="http://schemas.microsoft.com/office/powerpoint/2010/main" val="1505540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2301" y="6258486"/>
            <a:ext cx="3184151" cy="14313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4178" rIns="0" bIns="0" rtlCol="0">
            <a:spAutoFit/>
          </a:bodyPr>
          <a:lstStyle/>
          <a:p>
            <a:pPr marL="56032" defTabSz="806867">
              <a:spcBef>
                <a:spcPts val="269"/>
              </a:spcBef>
            </a:pP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Note: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recommendations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category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2A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unless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otherwise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indicated.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79685" y="214382"/>
            <a:ext cx="4515631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NCCN</a:t>
            </a:r>
            <a:r>
              <a:rPr spc="-71" dirty="0"/>
              <a:t> </a:t>
            </a:r>
            <a:r>
              <a:rPr dirty="0"/>
              <a:t>Guidelines</a:t>
            </a:r>
            <a:r>
              <a:rPr spc="-62" dirty="0"/>
              <a:t> </a:t>
            </a:r>
            <a:r>
              <a:rPr dirty="0"/>
              <a:t>Version</a:t>
            </a:r>
            <a:r>
              <a:rPr spc="-62" dirty="0"/>
              <a:t> </a:t>
            </a:r>
            <a:r>
              <a:rPr spc="-9" dirty="0"/>
              <a:t>2.2025</a:t>
            </a:r>
          </a:p>
          <a:p>
            <a:pPr marL="11206"/>
            <a:r>
              <a:rPr dirty="0"/>
              <a:t>Hodgkin</a:t>
            </a:r>
            <a:r>
              <a:rPr spc="-49" dirty="0"/>
              <a:t> </a:t>
            </a:r>
            <a:r>
              <a:rPr dirty="0"/>
              <a:t>Lymphoma</a:t>
            </a:r>
            <a:r>
              <a:rPr spc="-49" dirty="0"/>
              <a:t> </a:t>
            </a:r>
            <a:r>
              <a:rPr dirty="0"/>
              <a:t>(Age</a:t>
            </a:r>
            <a:r>
              <a:rPr spc="-49" dirty="0"/>
              <a:t> </a:t>
            </a:r>
            <a:r>
              <a:rPr dirty="0"/>
              <a:t>18–60</a:t>
            </a:r>
            <a:r>
              <a:rPr spc="-49" dirty="0"/>
              <a:t> </a:t>
            </a:r>
            <a:r>
              <a:rPr spc="-9" dirty="0"/>
              <a:t>years)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 defTabSz="806867">
              <a:spcBef>
                <a:spcPts val="88"/>
              </a:spcBef>
            </a:pP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kern="0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kern="0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483" algn="r" defTabSz="806867"/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40746" y="2277819"/>
            <a:ext cx="1543049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971" b="1" kern="0" spc="1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q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8924" y="963885"/>
            <a:ext cx="2124635" cy="7294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861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CLINICAL</a:t>
            </a:r>
            <a:r>
              <a:rPr sz="971" b="1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PRESENTATION: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Classic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Hodgkin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Lymphoma: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Stage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I/II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Unfavorable</a:t>
            </a:r>
            <a:r>
              <a:rPr sz="971" b="1" kern="0" spc="-5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(B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symptoms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bulky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mediastinal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&gt;10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cm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adenopathy)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p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45862" y="3671417"/>
            <a:ext cx="0" cy="1186703"/>
          </a:xfrm>
          <a:custGeom>
            <a:avLst/>
            <a:gdLst/>
            <a:ahLst/>
            <a:cxnLst/>
            <a:rect l="l" t="t" r="r" b="b"/>
            <a:pathLst>
              <a:path h="1344929">
                <a:moveTo>
                  <a:pt x="0" y="0"/>
                </a:moveTo>
                <a:lnTo>
                  <a:pt x="0" y="13446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97727" y="3637182"/>
            <a:ext cx="848285" cy="129673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95255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Stage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I/II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Unfavorable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CHL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p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(B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symptoms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bulky mediastinal disease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74523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&gt;10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cm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adenopathy)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9678" y="2751493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1–3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71905" y="3556545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1–4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53324" y="3523555"/>
            <a:ext cx="0" cy="379879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430275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226710" y="3523544"/>
            <a:ext cx="0" cy="379879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0"/>
                </a:moveTo>
                <a:lnTo>
                  <a:pt x="0" y="4302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43855" y="3489310"/>
            <a:ext cx="1690968" cy="450349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Combined</a:t>
            </a:r>
            <a:r>
              <a:rPr sz="971" b="1" u="sng" kern="0" spc="-44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modality</a:t>
            </a:r>
            <a:r>
              <a:rPr sz="971" b="1" u="sng" kern="0" spc="-4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therapy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from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H10U)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91203" y="3939405"/>
            <a:ext cx="608479" cy="2421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935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35"/>
              </a:lnSpc>
            </a:pPr>
            <a:r>
              <a:rPr sz="1456" b="1" kern="0" spc="-13" baseline="-20202" dirty="0">
                <a:solidFill>
                  <a:sysClr val="windowText" lastClr="000000"/>
                </a:solidFill>
                <a:latin typeface="Arial"/>
                <a:cs typeface="Arial"/>
              </a:rPr>
              <a:t>4–5</a:t>
            </a:r>
            <a:r>
              <a:rPr sz="79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s,v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71905" y="4383854"/>
            <a:ext cx="608479" cy="257963"/>
          </a:xfrm>
          <a:prstGeom prst="rect">
            <a:avLst/>
          </a:prstGeom>
        </p:spPr>
        <p:txBody>
          <a:bodyPr vert="horz" wrap="square" lIns="0" tIns="69476" rIns="0" bIns="0" rtlCol="0">
            <a:spAutoFit/>
          </a:bodyPr>
          <a:lstStyle/>
          <a:p>
            <a:pPr marL="33619" marR="26896" defTabSz="806867">
              <a:lnSpc>
                <a:spcPct val="60600"/>
              </a:lnSpc>
              <a:spcBef>
                <a:spcPts val="547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 </a:t>
            </a:r>
            <a:r>
              <a:rPr sz="1456" b="1" kern="0" spc="-33" baseline="-20202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r>
              <a:rPr sz="794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496190" y="3146320"/>
            <a:ext cx="199465" cy="525556"/>
            <a:chOff x="2082749" y="3565829"/>
            <a:chExt cx="226060" cy="595630"/>
          </a:xfrm>
        </p:grpSpPr>
        <p:sp>
          <p:nvSpPr>
            <p:cNvPr id="22" name="object 22"/>
            <p:cNvSpPr/>
            <p:nvPr/>
          </p:nvSpPr>
          <p:spPr>
            <a:xfrm>
              <a:off x="2089099" y="386351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16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189594" y="383110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302370" y="3572179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350067" y="3085226"/>
            <a:ext cx="176493" cy="671793"/>
            <a:chOff x="3050476" y="3496589"/>
            <a:chExt cx="200025" cy="761365"/>
          </a:xfrm>
        </p:grpSpPr>
        <p:sp>
          <p:nvSpPr>
            <p:cNvPr id="26" name="object 26"/>
            <p:cNvSpPr/>
            <p:nvPr/>
          </p:nvSpPr>
          <p:spPr>
            <a:xfrm>
              <a:off x="3056826" y="3572179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061385" y="3558844"/>
              <a:ext cx="158750" cy="636905"/>
            </a:xfrm>
            <a:custGeom>
              <a:avLst/>
              <a:gdLst/>
              <a:ahLst/>
              <a:cxnLst/>
              <a:rect l="l" t="t" r="r" b="b"/>
              <a:pathLst>
                <a:path w="158750" h="636904">
                  <a:moveTo>
                    <a:pt x="158216" y="636841"/>
                  </a:moveTo>
                  <a:lnTo>
                    <a:pt x="0" y="318363"/>
                  </a:lnTo>
                  <a:lnTo>
                    <a:pt x="15656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180181" y="3496589"/>
              <a:ext cx="70485" cy="761365"/>
            </a:xfrm>
            <a:custGeom>
              <a:avLst/>
              <a:gdLst/>
              <a:ahLst/>
              <a:cxnLst/>
              <a:rect l="l" t="t" r="r" b="b"/>
              <a:pathLst>
                <a:path w="70485" h="761364">
                  <a:moveTo>
                    <a:pt x="68376" y="0"/>
                  </a:moveTo>
                  <a:lnTo>
                    <a:pt x="0" y="65608"/>
                  </a:lnTo>
                  <a:lnTo>
                    <a:pt x="58153" y="94221"/>
                  </a:lnTo>
                  <a:lnTo>
                    <a:pt x="68376" y="0"/>
                  </a:lnTo>
                  <a:close/>
                </a:path>
                <a:path w="70485" h="761364">
                  <a:moveTo>
                    <a:pt x="70281" y="761225"/>
                  </a:moveTo>
                  <a:lnTo>
                    <a:pt x="59677" y="667054"/>
                  </a:lnTo>
                  <a:lnTo>
                    <a:pt x="1638" y="695883"/>
                  </a:lnTo>
                  <a:lnTo>
                    <a:pt x="70281" y="761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680561" y="3117678"/>
            <a:ext cx="642657" cy="578590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122711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Restage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88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FDG-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PET/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CT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41113" y="3839179"/>
            <a:ext cx="0" cy="514350"/>
          </a:xfrm>
          <a:custGeom>
            <a:avLst/>
            <a:gdLst/>
            <a:ahLst/>
            <a:cxnLst/>
            <a:rect l="l" t="t" r="r" b="b"/>
            <a:pathLst>
              <a:path h="582929">
                <a:moveTo>
                  <a:pt x="0" y="5826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616255" y="3814314"/>
            <a:ext cx="135031" cy="564216"/>
            <a:chOff x="5618822" y="4322889"/>
            <a:chExt cx="153035" cy="639445"/>
          </a:xfrm>
        </p:grpSpPr>
        <p:sp>
          <p:nvSpPr>
            <p:cNvPr id="32" name="object 32"/>
            <p:cNvSpPr/>
            <p:nvPr/>
          </p:nvSpPr>
          <p:spPr>
            <a:xfrm>
              <a:off x="5625172" y="4351058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639066" y="4387062"/>
              <a:ext cx="106045" cy="511175"/>
            </a:xfrm>
            <a:custGeom>
              <a:avLst/>
              <a:gdLst/>
              <a:ahLst/>
              <a:cxnLst/>
              <a:rect l="l" t="t" r="r" b="b"/>
              <a:pathLst>
                <a:path w="106045" h="511175">
                  <a:moveTo>
                    <a:pt x="106006" y="510781"/>
                  </a:moveTo>
                  <a:lnTo>
                    <a:pt x="0" y="255346"/>
                  </a:lnTo>
                  <a:lnTo>
                    <a:pt x="1049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706503" y="4322889"/>
              <a:ext cx="65405" cy="639445"/>
            </a:xfrm>
            <a:custGeom>
              <a:avLst/>
              <a:gdLst/>
              <a:ahLst/>
              <a:cxnLst/>
              <a:rect l="l" t="t" r="r" b="b"/>
              <a:pathLst>
                <a:path w="65404" h="639445">
                  <a:moveTo>
                    <a:pt x="63817" y="0"/>
                  </a:moveTo>
                  <a:lnTo>
                    <a:pt x="0" y="70065"/>
                  </a:lnTo>
                  <a:lnTo>
                    <a:pt x="59956" y="94691"/>
                  </a:lnTo>
                  <a:lnTo>
                    <a:pt x="63817" y="0"/>
                  </a:lnTo>
                  <a:close/>
                </a:path>
                <a:path w="65404" h="639445">
                  <a:moveTo>
                    <a:pt x="65151" y="639025"/>
                  </a:moveTo>
                  <a:lnTo>
                    <a:pt x="60947" y="544347"/>
                  </a:lnTo>
                  <a:lnTo>
                    <a:pt x="1079" y="569188"/>
                  </a:lnTo>
                  <a:lnTo>
                    <a:pt x="65151" y="6390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031701" y="3804934"/>
            <a:ext cx="561975" cy="59141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Restage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 FDG-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PET/CT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39359" y="3242792"/>
            <a:ext cx="0" cy="379879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430275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503586" y="3242792"/>
            <a:ext cx="0" cy="379879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0"/>
                </a:moveTo>
                <a:lnTo>
                  <a:pt x="0" y="4302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29934" y="3208546"/>
            <a:ext cx="534521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h,i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52346" y="3477510"/>
            <a:ext cx="399490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29380" y="3455076"/>
            <a:ext cx="62193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794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86673" y="4451088"/>
            <a:ext cx="433668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997638" y="4428677"/>
            <a:ext cx="100853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794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w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531050" y="4638450"/>
            <a:ext cx="495300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Positive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10464" y="4294419"/>
            <a:ext cx="536201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Negative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142048" y="4433203"/>
            <a:ext cx="334496" cy="215153"/>
            <a:chOff x="7348054" y="5024297"/>
            <a:chExt cx="379095" cy="243840"/>
          </a:xfrm>
        </p:grpSpPr>
        <p:sp>
          <p:nvSpPr>
            <p:cNvPr id="46" name="object 46"/>
            <p:cNvSpPr/>
            <p:nvPr/>
          </p:nvSpPr>
          <p:spPr>
            <a:xfrm>
              <a:off x="7354404" y="5049164"/>
              <a:ext cx="306070" cy="194310"/>
            </a:xfrm>
            <a:custGeom>
              <a:avLst/>
              <a:gdLst/>
              <a:ahLst/>
              <a:cxnLst/>
              <a:rect l="l" t="t" r="r" b="b"/>
              <a:pathLst>
                <a:path w="306070" h="194310">
                  <a:moveTo>
                    <a:pt x="306044" y="193827"/>
                  </a:moveTo>
                  <a:lnTo>
                    <a:pt x="0" y="96812"/>
                  </a:lnTo>
                  <a:lnTo>
                    <a:pt x="3023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7628128" y="5024297"/>
              <a:ext cx="99060" cy="243840"/>
            </a:xfrm>
            <a:custGeom>
              <a:avLst/>
              <a:gdLst/>
              <a:ahLst/>
              <a:cxnLst/>
              <a:rect l="l" t="t" r="r" b="b"/>
              <a:pathLst>
                <a:path w="99059" h="243839">
                  <a:moveTo>
                    <a:pt x="94691" y="3708"/>
                  </a:moveTo>
                  <a:lnTo>
                    <a:pt x="0" y="0"/>
                  </a:lnTo>
                  <a:lnTo>
                    <a:pt x="19761" y="61734"/>
                  </a:lnTo>
                  <a:lnTo>
                    <a:pt x="94691" y="3708"/>
                  </a:lnTo>
                  <a:close/>
                </a:path>
                <a:path w="99059" h="243839">
                  <a:moveTo>
                    <a:pt x="98450" y="239649"/>
                  </a:moveTo>
                  <a:lnTo>
                    <a:pt x="23355" y="181851"/>
                  </a:lnTo>
                  <a:lnTo>
                    <a:pt x="3759" y="243636"/>
                  </a:lnTo>
                  <a:lnTo>
                    <a:pt x="98450" y="2396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3014" y="2714838"/>
            <a:ext cx="149038" cy="277580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7476386" y="2546648"/>
            <a:ext cx="2051237" cy="1843368"/>
            <a:chOff x="6593637" y="2886201"/>
            <a:chExt cx="2324735" cy="2089150"/>
          </a:xfrm>
        </p:grpSpPr>
        <p:sp>
          <p:nvSpPr>
            <p:cNvPr id="50" name="object 50"/>
            <p:cNvSpPr/>
            <p:nvPr/>
          </p:nvSpPr>
          <p:spPr>
            <a:xfrm>
              <a:off x="8911945" y="2892551"/>
              <a:ext cx="0" cy="1468755"/>
            </a:xfrm>
            <a:custGeom>
              <a:avLst/>
              <a:gdLst/>
              <a:ahLst/>
              <a:cxnLst/>
              <a:rect l="l" t="t" r="r" b="b"/>
              <a:pathLst>
                <a:path h="1468754">
                  <a:moveTo>
                    <a:pt x="0" y="0"/>
                  </a:moveTo>
                  <a:lnTo>
                    <a:pt x="0" y="14683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646325" y="4208487"/>
              <a:ext cx="154305" cy="0"/>
            </a:xfrm>
            <a:custGeom>
              <a:avLst/>
              <a:gdLst/>
              <a:ahLst/>
              <a:cxnLst/>
              <a:rect l="l" t="t" r="r" b="b"/>
              <a:pathLst>
                <a:path w="154304">
                  <a:moveTo>
                    <a:pt x="0" y="0"/>
                  </a:moveTo>
                  <a:lnTo>
                    <a:pt x="1539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8780627" y="417607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7801622" y="3019602"/>
              <a:ext cx="962660" cy="0"/>
            </a:xfrm>
            <a:custGeom>
              <a:avLst/>
              <a:gdLst/>
              <a:ahLst/>
              <a:cxnLst/>
              <a:rect l="l" t="t" r="r" b="b"/>
              <a:pathLst>
                <a:path w="962659">
                  <a:moveTo>
                    <a:pt x="0" y="0"/>
                  </a:moveTo>
                  <a:lnTo>
                    <a:pt x="96211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8744051" y="2987192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6599987" y="3480587"/>
              <a:ext cx="2164080" cy="0"/>
            </a:xfrm>
            <a:custGeom>
              <a:avLst/>
              <a:gdLst/>
              <a:ahLst/>
              <a:cxnLst/>
              <a:rect l="l" t="t" r="r" b="b"/>
              <a:pathLst>
                <a:path w="2164079">
                  <a:moveTo>
                    <a:pt x="0" y="0"/>
                  </a:moveTo>
                  <a:lnTo>
                    <a:pt x="216374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8744051" y="3448176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8419122" y="4962194"/>
              <a:ext cx="63500" cy="0"/>
            </a:xfrm>
            <a:custGeom>
              <a:avLst/>
              <a:gdLst/>
              <a:ahLst/>
              <a:cxnLst/>
              <a:rect l="l" t="t" r="r" b="b"/>
              <a:pathLst>
                <a:path w="63500">
                  <a:moveTo>
                    <a:pt x="0" y="0"/>
                  </a:moveTo>
                  <a:lnTo>
                    <a:pt x="635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488972" y="4811026"/>
              <a:ext cx="0" cy="158115"/>
            </a:xfrm>
            <a:custGeom>
              <a:avLst/>
              <a:gdLst/>
              <a:ahLst/>
              <a:cxnLst/>
              <a:rect l="l" t="t" r="r" b="b"/>
              <a:pathLst>
                <a:path h="158114">
                  <a:moveTo>
                    <a:pt x="0" y="0"/>
                  </a:moveTo>
                  <a:lnTo>
                    <a:pt x="0" y="15751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123104" y="2195927"/>
            <a:ext cx="3369609" cy="828734"/>
          </a:xfrm>
          <a:prstGeom prst="rect">
            <a:avLst/>
          </a:prstGeom>
        </p:spPr>
        <p:txBody>
          <a:bodyPr vert="horz" wrap="square" lIns="0" tIns="93009" rIns="0" bIns="0" rtlCol="0">
            <a:spAutoFit/>
          </a:bodyPr>
          <a:lstStyle/>
          <a:p>
            <a:pPr marL="33619" defTabSz="806867">
              <a:spcBef>
                <a:spcPts val="73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ADDITIONAL</a:t>
            </a:r>
            <a:r>
              <a:rPr sz="971" b="1" kern="0" spc="21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756" defTabSz="806867">
              <a:lnSpc>
                <a:spcPts val="1112"/>
              </a:lnSpc>
              <a:spcBef>
                <a:spcPts val="644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Combined</a:t>
            </a:r>
            <a:r>
              <a:rPr sz="971" b="1" u="sng" kern="0" spc="-44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modality</a:t>
            </a:r>
            <a:r>
              <a:rPr sz="971" b="1" u="sng" kern="0" spc="-4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therapy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756" defTabSz="806867">
              <a:lnSpc>
                <a:spcPts val="1112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h,i</a:t>
            </a:r>
            <a:r>
              <a:rPr sz="1191" b="1" kern="0" spc="3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u</a:t>
            </a:r>
            <a:r>
              <a:rPr sz="1191" b="1" kern="0" spc="3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191" b="1" kern="0" spc="4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H10U)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756" defTabSz="806867">
              <a:spcBef>
                <a:spcPts val="627"/>
              </a:spcBef>
            </a:pP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Chemotherapy</a:t>
            </a:r>
            <a:r>
              <a:rPr sz="971" b="1" u="sng" kern="0" spc="-13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alone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7401183" y="4512093"/>
            <a:ext cx="161925" cy="57710"/>
            <a:chOff x="6508407" y="5113705"/>
            <a:chExt cx="183515" cy="65405"/>
          </a:xfrm>
        </p:grpSpPr>
        <p:sp>
          <p:nvSpPr>
            <p:cNvPr id="61" name="object 61"/>
            <p:cNvSpPr/>
            <p:nvPr/>
          </p:nvSpPr>
          <p:spPr>
            <a:xfrm>
              <a:off x="6508407" y="514611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377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602501" y="511370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5841110" y="3267669"/>
            <a:ext cx="174812" cy="1657350"/>
            <a:chOff x="4740325" y="3703358"/>
            <a:chExt cx="198120" cy="1878330"/>
          </a:xfrm>
        </p:grpSpPr>
        <p:sp>
          <p:nvSpPr>
            <p:cNvPr id="64" name="object 64"/>
            <p:cNvSpPr/>
            <p:nvPr/>
          </p:nvSpPr>
          <p:spPr>
            <a:xfrm>
              <a:off x="4754879" y="464239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377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848974" y="460998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746675" y="3703358"/>
              <a:ext cx="0" cy="1878330"/>
            </a:xfrm>
            <a:custGeom>
              <a:avLst/>
              <a:gdLst/>
              <a:ahLst/>
              <a:cxnLst/>
              <a:rect l="l" t="t" r="r" b="b"/>
              <a:pathLst>
                <a:path h="1878329">
                  <a:moveTo>
                    <a:pt x="0" y="0"/>
                  </a:moveTo>
                  <a:lnTo>
                    <a:pt x="0" y="18780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9087107" y="4470990"/>
            <a:ext cx="444313" cy="514350"/>
            <a:chOff x="8419121" y="5067122"/>
            <a:chExt cx="503555" cy="582930"/>
          </a:xfrm>
        </p:grpSpPr>
        <p:sp>
          <p:nvSpPr>
            <p:cNvPr id="68" name="object 68"/>
            <p:cNvSpPr/>
            <p:nvPr/>
          </p:nvSpPr>
          <p:spPr>
            <a:xfrm>
              <a:off x="8419121" y="5358460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4">
                  <a:moveTo>
                    <a:pt x="0" y="0"/>
                  </a:moveTo>
                  <a:lnTo>
                    <a:pt x="38119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780627" y="5326049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8916263" y="5067122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9538761" y="4436745"/>
            <a:ext cx="652743" cy="59141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Primary Refractory Disease </a:t>
            </a: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13)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564411" y="3043237"/>
            <a:ext cx="652743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Follow-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up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1112"/>
              </a:lnSpc>
            </a:pP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12)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152487" y="3003938"/>
            <a:ext cx="2331384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AVD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RATHL)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382312" y="3684774"/>
            <a:ext cx="1761004" cy="571500"/>
            <a:chOff x="6487020" y="4176077"/>
            <a:chExt cx="1995805" cy="647700"/>
          </a:xfrm>
        </p:grpSpPr>
        <p:sp>
          <p:nvSpPr>
            <p:cNvPr id="75" name="object 75"/>
            <p:cNvSpPr/>
            <p:nvPr/>
          </p:nvSpPr>
          <p:spPr>
            <a:xfrm>
              <a:off x="6497358" y="4480191"/>
              <a:ext cx="69850" cy="0"/>
            </a:xfrm>
            <a:custGeom>
              <a:avLst/>
              <a:gdLst/>
              <a:ahLst/>
              <a:cxnLst/>
              <a:rect l="l" t="t" r="r" b="b"/>
              <a:pathLst>
                <a:path w="69850">
                  <a:moveTo>
                    <a:pt x="0" y="0"/>
                  </a:moveTo>
                  <a:lnTo>
                    <a:pt x="6932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6547002" y="4447781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6503708" y="4480204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53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6510058" y="4817376"/>
              <a:ext cx="1972945" cy="0"/>
            </a:xfrm>
            <a:custGeom>
              <a:avLst/>
              <a:gdLst/>
              <a:ahLst/>
              <a:cxnLst/>
              <a:rect l="l" t="t" r="r" b="b"/>
              <a:pathLst>
                <a:path w="1972945">
                  <a:moveTo>
                    <a:pt x="0" y="0"/>
                  </a:moveTo>
                  <a:lnTo>
                    <a:pt x="197256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6487020" y="4208488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377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6581114" y="417607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8337300" y="6078878"/>
            <a:ext cx="1933575" cy="3508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489163" defTabSz="806867">
              <a:lnSpc>
                <a:spcPct val="119200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Footnotes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 on</a:t>
            </a:r>
            <a:r>
              <a:rPr sz="971" b="1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HODG-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C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References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 and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 on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8A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916565" y="5334695"/>
            <a:ext cx="8342219" cy="6131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2971" rIns="0" bIns="0" rtlCol="0">
            <a:spAutoFit/>
          </a:bodyPr>
          <a:lstStyle/>
          <a:p>
            <a:pPr marL="49869" defTabSz="806867">
              <a:lnSpc>
                <a:spcPts val="918"/>
              </a:lnSpc>
              <a:spcBef>
                <a:spcPts val="180"/>
              </a:spcBef>
            </a:pP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v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Special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considerations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4–5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after</a:t>
            </a:r>
            <a:r>
              <a:rPr sz="794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cycles: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51585" marR="153529" indent="-201717" defTabSz="806867">
              <a:lnSpc>
                <a:spcPts val="882"/>
              </a:lnSpc>
              <a:spcBef>
                <a:spcPts val="53"/>
              </a:spcBef>
              <a:buFontTx/>
              <a:buChar char="•"/>
              <a:tabLst>
                <a:tab pos="251585" algn="l"/>
              </a:tabLst>
            </a:pP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degree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abnormality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score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quite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variable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influence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further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therapy.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only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focally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positive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interim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FDG-</a:t>
            </a:r>
            <a:r>
              <a:rPr sz="79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PET,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appropriate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continue with</a:t>
            </a:r>
            <a:r>
              <a:rPr sz="794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and then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repeat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the FDG-PET</a:t>
            </a:r>
            <a:r>
              <a:rPr sz="794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scan.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Scans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that remain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positive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warrant a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and/or treatment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escalation.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 a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post-chemotherapy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FDG-PET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only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focally 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positive,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consolidation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794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considered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feasible.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See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</a:t>
            </a:r>
            <a:r>
              <a:rPr sz="794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794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Radiation</a:t>
            </a:r>
            <a:r>
              <a:rPr sz="794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</a:t>
            </a:r>
            <a:r>
              <a:rPr sz="794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</a:t>
            </a:r>
            <a:r>
              <a:rPr sz="794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2</a:t>
            </a:r>
            <a:r>
              <a:rPr sz="794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794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13).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51585" indent="-201717" defTabSz="806867">
              <a:lnSpc>
                <a:spcPts val="865"/>
              </a:lnSpc>
              <a:buFontTx/>
              <a:buChar char="•"/>
              <a:tabLst>
                <a:tab pos="251585" algn="l"/>
              </a:tabLst>
            </a:pP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score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would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warrant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subsequent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therapy.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feasible,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treated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having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refractory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disease.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037044" y="3267679"/>
            <a:ext cx="0" cy="1657350"/>
          </a:xfrm>
          <a:custGeom>
            <a:avLst/>
            <a:gdLst/>
            <a:ahLst/>
            <a:cxnLst/>
            <a:rect l="l" t="t" r="r" b="b"/>
            <a:pathLst>
              <a:path h="1878329">
                <a:moveTo>
                  <a:pt x="0" y="1878075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027631" y="3233435"/>
            <a:ext cx="787774" cy="17553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h,i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indent="-560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u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(adapted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H10U)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65558" defTabSz="806867">
              <a:lnSpc>
                <a:spcPts val="1324"/>
              </a:lnSpc>
              <a:spcBef>
                <a:spcPts val="53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BrECADD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35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granulocyte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89652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colony- stimulating factor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88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(G-CSF)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r,x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4872967" y="3755001"/>
            <a:ext cx="123265" cy="682999"/>
            <a:chOff x="3643096" y="4255668"/>
            <a:chExt cx="139700" cy="774065"/>
          </a:xfrm>
        </p:grpSpPr>
        <p:sp>
          <p:nvSpPr>
            <p:cNvPr id="86" name="object 86"/>
            <p:cNvSpPr/>
            <p:nvPr/>
          </p:nvSpPr>
          <p:spPr>
            <a:xfrm>
              <a:off x="3649446" y="4321454"/>
              <a:ext cx="108585" cy="641985"/>
            </a:xfrm>
            <a:custGeom>
              <a:avLst/>
              <a:gdLst/>
              <a:ahLst/>
              <a:cxnLst/>
              <a:rect l="l" t="t" r="r" b="b"/>
              <a:pathLst>
                <a:path w="108585" h="641985">
                  <a:moveTo>
                    <a:pt x="108356" y="641959"/>
                  </a:moveTo>
                  <a:lnTo>
                    <a:pt x="0" y="320941"/>
                  </a:lnTo>
                  <a:lnTo>
                    <a:pt x="10723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3719715" y="4255668"/>
              <a:ext cx="62865" cy="774065"/>
            </a:xfrm>
            <a:custGeom>
              <a:avLst/>
              <a:gdLst/>
              <a:ahLst/>
              <a:cxnLst/>
              <a:rect l="l" t="t" r="r" b="b"/>
              <a:pathLst>
                <a:path w="62864" h="774064">
                  <a:moveTo>
                    <a:pt x="61468" y="94742"/>
                  </a:moveTo>
                  <a:lnTo>
                    <a:pt x="58953" y="0"/>
                  </a:lnTo>
                  <a:lnTo>
                    <a:pt x="0" y="74193"/>
                  </a:lnTo>
                  <a:lnTo>
                    <a:pt x="61468" y="94742"/>
                  </a:lnTo>
                  <a:close/>
                </a:path>
                <a:path w="62864" h="774064">
                  <a:moveTo>
                    <a:pt x="62496" y="678726"/>
                  </a:moveTo>
                  <a:lnTo>
                    <a:pt x="1092" y="699452"/>
                  </a:lnTo>
                  <a:lnTo>
                    <a:pt x="60274" y="773468"/>
                  </a:lnTo>
                  <a:lnTo>
                    <a:pt x="62496" y="6787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4226051" y="1030571"/>
            <a:ext cx="5946962" cy="81922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lnSpc>
                <a:spcPts val="944"/>
              </a:lnSpc>
              <a:spcBef>
                <a:spcPts val="88"/>
              </a:spcBef>
            </a:pPr>
            <a:r>
              <a:rPr sz="838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Important </a:t>
            </a:r>
            <a:r>
              <a:rPr sz="838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Considerations: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82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will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benefit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multidisciplinary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team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(including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radiation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oncology)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input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final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decisions.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82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CMT</a:t>
            </a:r>
            <a:r>
              <a:rPr sz="838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provides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better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PFS/FFP,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but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no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difference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overall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survival.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118" marR="4483" indent="-66679" defTabSz="806867">
              <a:lnSpc>
                <a:spcPts val="882"/>
              </a:lnSpc>
              <a:spcBef>
                <a:spcPts val="71"/>
              </a:spcBef>
              <a:buFontTx/>
              <a:buChar char="•"/>
              <a:tabLst>
                <a:tab pos="80687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Selection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(CMT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chemotherapy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alone)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based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age,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sex,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family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history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cardiac 	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disease,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comorbid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conditions,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sites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involvement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(especially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within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mediastinum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axilla).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11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assigned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female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birth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intact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tissue: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0343" defTabSz="806867">
              <a:lnSpc>
                <a:spcPts val="944"/>
              </a:lnSpc>
            </a:pPr>
            <a:r>
              <a:rPr sz="838" kern="0" dirty="0">
                <a:solidFill>
                  <a:sysClr val="windowText" lastClr="000000"/>
                </a:solidFill>
                <a:latin typeface="Webdings"/>
                <a:cs typeface="Webdings"/>
              </a:rPr>
              <a:t>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Chemotherapy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alone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preferred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those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&lt;30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years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where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recommended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DVH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exceeded,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232781" y="1815257"/>
            <a:ext cx="5884769" cy="37038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54649" defTabSz="806867">
              <a:lnSpc>
                <a:spcPts val="944"/>
              </a:lnSpc>
              <a:spcBef>
                <a:spcPts val="88"/>
              </a:spcBef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cardiac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cannot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met,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presence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high-risk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comorbidities.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4089" marR="38102" indent="-121030" defTabSz="806867">
              <a:lnSpc>
                <a:spcPts val="882"/>
              </a:lnSpc>
              <a:spcBef>
                <a:spcPts val="71"/>
              </a:spcBef>
            </a:pPr>
            <a:r>
              <a:rPr sz="838" kern="0" dirty="0">
                <a:solidFill>
                  <a:sysClr val="windowText" lastClr="000000"/>
                </a:solidFill>
                <a:latin typeface="Webdings"/>
                <a:cs typeface="Webdings"/>
              </a:rPr>
              <a:t>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CMT</a:t>
            </a:r>
            <a:r>
              <a:rPr sz="838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preferred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doxorubicin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dose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would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exceed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200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mg/m</a:t>
            </a:r>
            <a:r>
              <a:rPr sz="119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1191" kern="0" spc="-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cardiac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can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met.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170023" y="1014704"/>
            <a:ext cx="6094319" cy="1198469"/>
          </a:xfrm>
          <a:custGeom>
            <a:avLst/>
            <a:gdLst/>
            <a:ahLst/>
            <a:cxnLst/>
            <a:rect l="l" t="t" r="r" b="b"/>
            <a:pathLst>
              <a:path w="6906895" h="1358264">
                <a:moveTo>
                  <a:pt x="0" y="1357833"/>
                </a:moveTo>
                <a:lnTo>
                  <a:pt x="6906615" y="1357833"/>
                </a:lnTo>
                <a:lnTo>
                  <a:pt x="6906615" y="0"/>
                </a:lnTo>
                <a:lnTo>
                  <a:pt x="0" y="0"/>
                </a:lnTo>
                <a:lnTo>
                  <a:pt x="0" y="1357833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2744622" y="3701605"/>
            <a:ext cx="264459" cy="1126191"/>
            <a:chOff x="1230972" y="4195152"/>
            <a:chExt cx="299720" cy="1276350"/>
          </a:xfrm>
        </p:grpSpPr>
        <p:sp>
          <p:nvSpPr>
            <p:cNvPr id="92" name="object 92"/>
            <p:cNvSpPr/>
            <p:nvPr/>
          </p:nvSpPr>
          <p:spPr>
            <a:xfrm>
              <a:off x="1237322" y="4258309"/>
              <a:ext cx="264160" cy="1150620"/>
            </a:xfrm>
            <a:custGeom>
              <a:avLst/>
              <a:gdLst/>
              <a:ahLst/>
              <a:cxnLst/>
              <a:rect l="l" t="t" r="r" b="b"/>
              <a:pathLst>
                <a:path w="264159" h="1150620">
                  <a:moveTo>
                    <a:pt x="263944" y="1150061"/>
                  </a:moveTo>
                  <a:lnTo>
                    <a:pt x="0" y="574979"/>
                  </a:lnTo>
                  <a:lnTo>
                    <a:pt x="26122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1460906" y="4195152"/>
              <a:ext cx="69850" cy="1276350"/>
            </a:xfrm>
            <a:custGeom>
              <a:avLst/>
              <a:gdLst/>
              <a:ahLst/>
              <a:cxnLst/>
              <a:rect l="l" t="t" r="r" b="b"/>
              <a:pathLst>
                <a:path w="69850" h="1276350">
                  <a:moveTo>
                    <a:pt x="66344" y="0"/>
                  </a:moveTo>
                  <a:lnTo>
                    <a:pt x="0" y="67678"/>
                  </a:lnTo>
                  <a:lnTo>
                    <a:pt x="59016" y="94488"/>
                  </a:lnTo>
                  <a:lnTo>
                    <a:pt x="66344" y="0"/>
                  </a:lnTo>
                  <a:close/>
                </a:path>
                <a:path w="69850" h="1276350">
                  <a:moveTo>
                    <a:pt x="69303" y="1276261"/>
                  </a:moveTo>
                  <a:lnTo>
                    <a:pt x="61607" y="1181798"/>
                  </a:lnTo>
                  <a:lnTo>
                    <a:pt x="2705" y="1208836"/>
                  </a:lnTo>
                  <a:lnTo>
                    <a:pt x="69303" y="12762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4123675" y="4870883"/>
            <a:ext cx="620806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5</a:t>
            </a:r>
            <a:r>
              <a:rPr sz="971" b="1" u="sng" kern="0" spc="-26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3910181" y="4905117"/>
            <a:ext cx="202826" cy="110938"/>
            <a:chOff x="2551938" y="5559132"/>
            <a:chExt cx="229870" cy="125730"/>
          </a:xfrm>
        </p:grpSpPr>
        <p:sp>
          <p:nvSpPr>
            <p:cNvPr id="96" name="object 96"/>
            <p:cNvSpPr/>
            <p:nvPr/>
          </p:nvSpPr>
          <p:spPr>
            <a:xfrm>
              <a:off x="2558288" y="5559132"/>
              <a:ext cx="0" cy="125730"/>
            </a:xfrm>
            <a:custGeom>
              <a:avLst/>
              <a:gdLst/>
              <a:ahLst/>
              <a:cxnLst/>
              <a:rect l="l" t="t" r="r" b="b"/>
              <a:pathLst>
                <a:path h="125729">
                  <a:moveTo>
                    <a:pt x="0" y="0"/>
                  </a:moveTo>
                  <a:lnTo>
                    <a:pt x="0" y="125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2591650" y="562187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16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2692146" y="5589460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2929116" y="4870883"/>
            <a:ext cx="973791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Other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Regimens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749309" y="6471375"/>
            <a:ext cx="517151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HODG-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911095" y="6571046"/>
            <a:ext cx="6808694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 defTabSz="806867">
              <a:spcBef>
                <a:spcPts val="35"/>
              </a:spcBef>
            </a:pP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Version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2.2025,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1/30/25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©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2025 National Comprehensive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(NCCN</a:t>
            </a:r>
            <a:r>
              <a:rPr sz="463" kern="0" spc="-13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),</a:t>
            </a:r>
            <a:r>
              <a:rPr sz="529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rights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NCCN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Guidelines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illustration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reproduced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form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express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written permission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NCCN.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815353" y="22412"/>
            <a:ext cx="6764431" cy="106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Printed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abdullah karakus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4/23/2025 7:48:23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AM.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For personal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only. Not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approved for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distribution.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Copyright ©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2025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National Comprehensive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Network, Inc.,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All Rights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endParaRPr sz="61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4" name="Metin kutusu 103">
            <a:extLst>
              <a:ext uri="{FF2B5EF4-FFF2-40B4-BE49-F238E27FC236}">
                <a16:creationId xmlns:a16="http://schemas.microsoft.com/office/drawing/2014/main" id="{852A3658-3AEA-5618-6D9B-4CF0DFA4274B}"/>
              </a:ext>
            </a:extLst>
          </p:cNvPr>
          <p:cNvSpPr txBox="1"/>
          <p:nvPr/>
        </p:nvSpPr>
        <p:spPr>
          <a:xfrm>
            <a:off x="3695455" y="633244"/>
            <a:ext cx="5843306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tr-TR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Erken Evre (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Unfavorable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) Hastalık:</a:t>
            </a:r>
            <a:br>
              <a:rPr lang="tr-TR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</a:br>
            <a:endParaRPr lang="tr-TR" sz="28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D082E7-BF64-379F-8773-B0A87431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413893"/>
            <a:ext cx="10515600" cy="1325563"/>
          </a:xfrm>
        </p:spPr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Erken Evre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Unfavorable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 Hastalık:</a:t>
            </a:r>
            <a:br>
              <a:rPr lang="tr-TR" b="1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75D539-7E63-17E8-6343-9C58061D7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I-II,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non-bulky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1-2: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2 kür ABVD + ISRT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3-4: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2 kür ABVD (özellikle skor 3'te) veya 2 kür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BEACOPPesc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(skor 4–5 için tercih)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Deauville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5: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Biyopsi → negatifse skor 3-4 gibi, pozitifse refrakter hastalık gibi yönetilir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2889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8C19FB-DCB3-663D-AC1F-CAFD76F9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</a:rPr>
              <a:t>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SMO önerileri: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759075-AD5D-4553-36F4-361B26B37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4 kür ABVD + IFRT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≤60 yaş hastalarda: 2 kür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BEACOPPesc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+ 2 kür ABVD + IFRT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537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FB0FC6F-96F0-18C3-B509-B16844C4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endParaRPr lang="tr-TR" sz="4000">
              <a:solidFill>
                <a:srgbClr val="FFFFFF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5FCF30BE-8861-EC15-7C55-232D449E4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16244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321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614571-C7F6-68DC-4D17-3EFB414A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F12CF4A-216D-2944-3CFF-FFC538B3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6348" t="13640" r="13675" b="38380"/>
          <a:stretch/>
        </p:blipFill>
        <p:spPr>
          <a:xfrm>
            <a:off x="0" y="0"/>
            <a:ext cx="10334171" cy="40930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AB134E4-7F38-E56B-5F54-1FE82A886B7C}"/>
              </a:ext>
            </a:extLst>
          </p:cNvPr>
          <p:cNvSpPr txBox="1"/>
          <p:nvPr/>
        </p:nvSpPr>
        <p:spPr>
          <a:xfrm>
            <a:off x="682751" y="4458154"/>
            <a:ext cx="9651419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4 yıllık genel sağkalım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%96.5, 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relapsız sağkalım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%86.8. 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LAP büyüklüğü olan hastalarda relapsız sağkalım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%80.5 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iken, olmayanlarda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%94.4 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(HR 4.21, P=0.004).</a:t>
            </a:r>
          </a:p>
          <a:p>
            <a:pPr algn="l"/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Transvers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veya koronal düzlemde &gt;7 cm kitle büyüklüğü, relaps riskini artırıyor.</a:t>
            </a:r>
          </a:p>
        </p:txBody>
      </p:sp>
    </p:spTree>
    <p:extLst>
      <p:ext uri="{BB962C8B-B14F-4D97-AF65-F5344CB8AC3E}">
        <p14:creationId xmlns:p14="http://schemas.microsoft.com/office/powerpoint/2010/main" val="1881055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9685" y="214382"/>
            <a:ext cx="4515631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NCCN</a:t>
            </a:r>
            <a:r>
              <a:rPr spc="-71" dirty="0"/>
              <a:t> </a:t>
            </a:r>
            <a:r>
              <a:rPr dirty="0"/>
              <a:t>Guidelines</a:t>
            </a:r>
            <a:r>
              <a:rPr spc="-62" dirty="0"/>
              <a:t> </a:t>
            </a:r>
            <a:r>
              <a:rPr dirty="0"/>
              <a:t>Version</a:t>
            </a:r>
            <a:r>
              <a:rPr spc="-62" dirty="0"/>
              <a:t> </a:t>
            </a:r>
            <a:r>
              <a:rPr spc="-9" dirty="0"/>
              <a:t>2.2025</a:t>
            </a:r>
          </a:p>
          <a:p>
            <a:pPr marL="11206"/>
            <a:r>
              <a:rPr dirty="0"/>
              <a:t>Hodgkin</a:t>
            </a:r>
            <a:r>
              <a:rPr spc="-49" dirty="0"/>
              <a:t> </a:t>
            </a:r>
            <a:r>
              <a:rPr dirty="0"/>
              <a:t>Lymphoma</a:t>
            </a:r>
            <a:r>
              <a:rPr spc="-49" dirty="0"/>
              <a:t> </a:t>
            </a:r>
            <a:r>
              <a:rPr dirty="0"/>
              <a:t>(Age</a:t>
            </a:r>
            <a:r>
              <a:rPr spc="-49" dirty="0"/>
              <a:t> </a:t>
            </a:r>
            <a:r>
              <a:rPr dirty="0"/>
              <a:t>18–60</a:t>
            </a:r>
            <a:r>
              <a:rPr spc="-49" dirty="0"/>
              <a:t> </a:t>
            </a:r>
            <a:r>
              <a:rPr spc="-9" dirty="0"/>
              <a:t>years)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 defTabSz="806867">
              <a:spcBef>
                <a:spcPts val="88"/>
              </a:spcBef>
            </a:pP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kern="0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kern="0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483" algn="r" defTabSz="806867"/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740757" y="2277819"/>
            <a:ext cx="1543049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971" b="1" kern="0" spc="1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q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5516" y="2277763"/>
            <a:ext cx="1474694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ADDITIONAL</a:t>
            </a:r>
            <a:r>
              <a:rPr sz="971" b="1" kern="0" spc="21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8924" y="963885"/>
            <a:ext cx="2124635" cy="7294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861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CLINICAL</a:t>
            </a:r>
            <a:r>
              <a:rPr sz="971" b="1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PRESENTATION: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Classic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Hodgkin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Lymphoma: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Stage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I/II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Unfavorable</a:t>
            </a:r>
            <a:r>
              <a:rPr sz="971" b="1" kern="0" spc="-5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(B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symptoms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bulky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mediastinal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&gt;10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cm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adenopathy)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p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36819" y="3777446"/>
            <a:ext cx="0" cy="1186703"/>
          </a:xfrm>
          <a:custGeom>
            <a:avLst/>
            <a:gdLst/>
            <a:ahLst/>
            <a:cxnLst/>
            <a:rect l="l" t="t" r="r" b="b"/>
            <a:pathLst>
              <a:path h="1344929">
                <a:moveTo>
                  <a:pt x="0" y="0"/>
                </a:moveTo>
                <a:lnTo>
                  <a:pt x="0" y="13446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88684" y="3743213"/>
            <a:ext cx="848285" cy="129673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95255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Stage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I/II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Unfavorable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CHL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p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(B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symptoms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bulky mediastinal disease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74523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&gt;10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cm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adenopathy)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81281" y="3455602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1–3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02986" y="4015079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4–5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23347" y="4090617"/>
            <a:ext cx="556932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w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08768" y="4472424"/>
            <a:ext cx="495300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Positive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21834" y="3747381"/>
            <a:ext cx="536201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Negative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909549" y="3887622"/>
            <a:ext cx="253813" cy="574862"/>
            <a:chOff x="7084555" y="4405972"/>
            <a:chExt cx="287655" cy="651510"/>
          </a:xfrm>
        </p:grpSpPr>
        <p:sp>
          <p:nvSpPr>
            <p:cNvPr id="20" name="object 20"/>
            <p:cNvSpPr/>
            <p:nvPr/>
          </p:nvSpPr>
          <p:spPr>
            <a:xfrm>
              <a:off x="7090905" y="4458716"/>
              <a:ext cx="235585" cy="546100"/>
            </a:xfrm>
            <a:custGeom>
              <a:avLst/>
              <a:gdLst/>
              <a:ahLst/>
              <a:cxnLst/>
              <a:rect l="l" t="t" r="r" b="b"/>
              <a:pathLst>
                <a:path w="235584" h="546100">
                  <a:moveTo>
                    <a:pt x="235559" y="545693"/>
                  </a:moveTo>
                  <a:lnTo>
                    <a:pt x="0" y="272732"/>
                  </a:lnTo>
                  <a:lnTo>
                    <a:pt x="23299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286472" y="4405972"/>
              <a:ext cx="85725" cy="651510"/>
            </a:xfrm>
            <a:custGeom>
              <a:avLst/>
              <a:gdLst/>
              <a:ahLst/>
              <a:cxnLst/>
              <a:rect l="l" t="t" r="r" b="b"/>
              <a:pathLst>
                <a:path w="85725" h="651510">
                  <a:moveTo>
                    <a:pt x="82486" y="0"/>
                  </a:moveTo>
                  <a:lnTo>
                    <a:pt x="0" y="46659"/>
                  </a:lnTo>
                  <a:lnTo>
                    <a:pt x="49276" y="88760"/>
                  </a:lnTo>
                  <a:lnTo>
                    <a:pt x="82486" y="0"/>
                  </a:lnTo>
                  <a:close/>
                </a:path>
                <a:path w="85725" h="651510">
                  <a:moveTo>
                    <a:pt x="85318" y="650951"/>
                  </a:moveTo>
                  <a:lnTo>
                    <a:pt x="51663" y="562356"/>
                  </a:lnTo>
                  <a:lnTo>
                    <a:pt x="2603" y="604697"/>
                  </a:lnTo>
                  <a:lnTo>
                    <a:pt x="85318" y="6509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088315" y="3503306"/>
            <a:ext cx="2010896" cy="500903"/>
            <a:chOff x="6153823" y="3970413"/>
            <a:chExt cx="2279015" cy="567690"/>
          </a:xfrm>
        </p:grpSpPr>
        <p:sp>
          <p:nvSpPr>
            <p:cNvPr id="23" name="object 23"/>
            <p:cNvSpPr/>
            <p:nvPr/>
          </p:nvSpPr>
          <p:spPr>
            <a:xfrm>
              <a:off x="8425891" y="3970413"/>
              <a:ext cx="0" cy="567690"/>
            </a:xfrm>
            <a:custGeom>
              <a:avLst/>
              <a:gdLst/>
              <a:ahLst/>
              <a:cxnLst/>
              <a:rect l="l" t="t" r="r" b="b"/>
              <a:pathLst>
                <a:path h="567689">
                  <a:moveTo>
                    <a:pt x="0" y="0"/>
                  </a:moveTo>
                  <a:lnTo>
                    <a:pt x="0" y="56719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109712" y="4348581"/>
              <a:ext cx="208279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786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297900" y="4316171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153823" y="4095673"/>
              <a:ext cx="2164080" cy="0"/>
            </a:xfrm>
            <a:custGeom>
              <a:avLst/>
              <a:gdLst/>
              <a:ahLst/>
              <a:cxnLst/>
              <a:rect l="l" t="t" r="r" b="b"/>
              <a:pathLst>
                <a:path w="2164079">
                  <a:moveTo>
                    <a:pt x="0" y="0"/>
                  </a:moveTo>
                  <a:lnTo>
                    <a:pt x="216374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297900" y="406326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160267" y="4151623"/>
            <a:ext cx="161925" cy="57710"/>
            <a:chOff x="6235369" y="4705172"/>
            <a:chExt cx="183515" cy="65405"/>
          </a:xfrm>
        </p:grpSpPr>
        <p:sp>
          <p:nvSpPr>
            <p:cNvPr id="29" name="object 29"/>
            <p:cNvSpPr/>
            <p:nvPr/>
          </p:nvSpPr>
          <p:spPr>
            <a:xfrm>
              <a:off x="6235369" y="4737582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377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329464" y="4705172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8734784" y="4439434"/>
            <a:ext cx="356907" cy="245409"/>
            <a:chOff x="8019821" y="5031359"/>
            <a:chExt cx="404495" cy="278130"/>
          </a:xfrm>
        </p:grpSpPr>
        <p:sp>
          <p:nvSpPr>
            <p:cNvPr id="32" name="object 32"/>
            <p:cNvSpPr/>
            <p:nvPr/>
          </p:nvSpPr>
          <p:spPr>
            <a:xfrm>
              <a:off x="8019821" y="5170297"/>
              <a:ext cx="297815" cy="0"/>
            </a:xfrm>
            <a:custGeom>
              <a:avLst/>
              <a:gdLst/>
              <a:ahLst/>
              <a:cxnLst/>
              <a:rect l="l" t="t" r="r" b="b"/>
              <a:pathLst>
                <a:path w="297815">
                  <a:moveTo>
                    <a:pt x="0" y="0"/>
                  </a:moveTo>
                  <a:lnTo>
                    <a:pt x="29775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297900" y="5137886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417509" y="5031359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29">
                  <a:moveTo>
                    <a:pt x="0" y="27787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098683" y="4405189"/>
            <a:ext cx="1153085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Refractory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1112"/>
              </a:lnSpc>
            </a:pP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Disease</a:t>
            </a:r>
            <a:r>
              <a:rPr sz="971" b="1" u="sng" kern="0" spc="-66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13)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100185" y="3585333"/>
            <a:ext cx="652743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Follow-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up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1112"/>
              </a:lnSpc>
            </a:pP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12)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26051" y="1030571"/>
            <a:ext cx="5946962" cy="81922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lnSpc>
                <a:spcPts val="944"/>
              </a:lnSpc>
              <a:spcBef>
                <a:spcPts val="88"/>
              </a:spcBef>
            </a:pPr>
            <a:r>
              <a:rPr sz="838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Important </a:t>
            </a:r>
            <a:r>
              <a:rPr sz="838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Considerations: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82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will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benefit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multidisciplinary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team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(including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radiation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oncology)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input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final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decisions.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82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CMT</a:t>
            </a:r>
            <a:r>
              <a:rPr sz="838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provides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better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PFS/FFP,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but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no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difference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overall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survival.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118" marR="4483" indent="-66679" defTabSz="806867">
              <a:lnSpc>
                <a:spcPts val="882"/>
              </a:lnSpc>
              <a:spcBef>
                <a:spcPts val="71"/>
              </a:spcBef>
              <a:buFontTx/>
              <a:buChar char="•"/>
              <a:tabLst>
                <a:tab pos="80687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Selection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(CMT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chemotherapy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alone)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based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age,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sex,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family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history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cardiac 	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disease,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comorbid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conditions,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sites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involvement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(especially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within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mediastinum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axilla).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6679" indent="-66679" defTabSz="806867">
              <a:lnSpc>
                <a:spcPts val="811"/>
              </a:lnSpc>
              <a:buFontTx/>
              <a:buChar char="•"/>
              <a:tabLst>
                <a:tab pos="66679" algn="l"/>
              </a:tabLst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assigned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female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birth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intact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tissue: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0343" defTabSz="806867">
              <a:lnSpc>
                <a:spcPts val="944"/>
              </a:lnSpc>
            </a:pPr>
            <a:r>
              <a:rPr sz="838" kern="0" dirty="0">
                <a:solidFill>
                  <a:sysClr val="windowText" lastClr="000000"/>
                </a:solidFill>
                <a:latin typeface="Webdings"/>
                <a:cs typeface="Webdings"/>
              </a:rPr>
              <a:t>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Chemotherapy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alone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preferred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those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&lt;30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years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where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recommended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DVH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exceeded,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232781" y="1815257"/>
            <a:ext cx="5884769" cy="37038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54649" defTabSz="806867">
              <a:lnSpc>
                <a:spcPts val="944"/>
              </a:lnSpc>
              <a:spcBef>
                <a:spcPts val="88"/>
              </a:spcBef>
            </a:pP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cardiac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cannot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met,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presence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high-risk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comorbidities.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4089" marR="38102" indent="-121030" defTabSz="806867">
              <a:lnSpc>
                <a:spcPts val="882"/>
              </a:lnSpc>
              <a:spcBef>
                <a:spcPts val="71"/>
              </a:spcBef>
            </a:pPr>
            <a:r>
              <a:rPr sz="838" kern="0" dirty="0">
                <a:solidFill>
                  <a:sysClr val="windowText" lastClr="000000"/>
                </a:solidFill>
                <a:latin typeface="Webdings"/>
                <a:cs typeface="Webdings"/>
              </a:rPr>
              <a:t>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CMT</a:t>
            </a:r>
            <a:r>
              <a:rPr sz="838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preferred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doxorubicin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dose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would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exceed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200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mg/m</a:t>
            </a:r>
            <a:r>
              <a:rPr sz="119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1191" kern="0" spc="-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provided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breast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838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cardiac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constraints</a:t>
            </a:r>
            <a:r>
              <a:rPr sz="83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can </a:t>
            </a:r>
            <a:r>
              <a:rPr sz="838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3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38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met.</a:t>
            </a:r>
            <a:endParaRPr sz="8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170023" y="1014704"/>
            <a:ext cx="6094319" cy="1198469"/>
          </a:xfrm>
          <a:custGeom>
            <a:avLst/>
            <a:gdLst/>
            <a:ahLst/>
            <a:cxnLst/>
            <a:rect l="l" t="t" r="r" b="b"/>
            <a:pathLst>
              <a:path w="6906895" h="1358264">
                <a:moveTo>
                  <a:pt x="0" y="1357833"/>
                </a:moveTo>
                <a:lnTo>
                  <a:pt x="6906615" y="1357833"/>
                </a:lnTo>
                <a:lnTo>
                  <a:pt x="6906615" y="0"/>
                </a:lnTo>
                <a:lnTo>
                  <a:pt x="0" y="0"/>
                </a:lnTo>
                <a:lnTo>
                  <a:pt x="0" y="1357833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03258" y="3306799"/>
            <a:ext cx="0" cy="1186703"/>
          </a:xfrm>
          <a:custGeom>
            <a:avLst/>
            <a:gdLst/>
            <a:ahLst/>
            <a:cxnLst/>
            <a:rect l="l" t="t" r="r" b="b"/>
            <a:pathLst>
              <a:path h="1344929">
                <a:moveTo>
                  <a:pt x="0" y="0"/>
                </a:moveTo>
                <a:lnTo>
                  <a:pt x="0" y="13446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997655" y="4920446"/>
            <a:ext cx="519393" cy="514350"/>
            <a:chOff x="3784409" y="5576506"/>
            <a:chExt cx="588645" cy="582930"/>
          </a:xfrm>
        </p:grpSpPr>
        <p:sp>
          <p:nvSpPr>
            <p:cNvPr id="42" name="object 42"/>
            <p:cNvSpPr/>
            <p:nvPr/>
          </p:nvSpPr>
          <p:spPr>
            <a:xfrm>
              <a:off x="3790759" y="5576506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805681" y="5889663"/>
              <a:ext cx="497840" cy="0"/>
            </a:xfrm>
            <a:custGeom>
              <a:avLst/>
              <a:gdLst/>
              <a:ahLst/>
              <a:cxnLst/>
              <a:rect l="l" t="t" r="r" b="b"/>
              <a:pathLst>
                <a:path w="497839">
                  <a:moveTo>
                    <a:pt x="0" y="0"/>
                  </a:moveTo>
                  <a:lnTo>
                    <a:pt x="49771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283709" y="5857252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2974982" y="3272566"/>
            <a:ext cx="2026584" cy="71516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algn="just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Nivolumab-AVD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x4 cycles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ISRT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191" b="1" kern="0" spc="3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(B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symptoms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and/or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bulky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disease,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adapted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NIVAHL)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6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spcBef>
                <a:spcPts val="935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74993" y="4079411"/>
            <a:ext cx="2020421" cy="1420487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67239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Brentuximab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vedotin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(BV)-AVD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+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G-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CSF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x4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r>
              <a:rPr sz="1191" b="1" kern="0" spc="4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Gy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BREACH)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7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spcBef>
                <a:spcPts val="935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indent="-560" defTabSz="806867">
              <a:lnSpc>
                <a:spcPts val="1059"/>
              </a:lnSpc>
              <a:spcBef>
                <a:spcPts val="1077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BrECADD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G-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CSF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(Bulky</a:t>
            </a:r>
            <a:r>
              <a:rPr sz="971" b="1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</a:t>
            </a:r>
            <a:r>
              <a:rPr sz="971" b="1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71" b="1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either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B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symptoms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extranodal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disease,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ages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18-61,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adapted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HD21)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8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987499" y="3317288"/>
            <a:ext cx="0" cy="2107266"/>
          </a:xfrm>
          <a:custGeom>
            <a:avLst/>
            <a:gdLst/>
            <a:ahLst/>
            <a:cxnLst/>
            <a:rect l="l" t="t" r="r" b="b"/>
            <a:pathLst>
              <a:path h="2388235">
                <a:moveTo>
                  <a:pt x="0" y="0"/>
                </a:moveTo>
                <a:lnTo>
                  <a:pt x="0" y="238770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016426" y="3676582"/>
            <a:ext cx="680757" cy="514350"/>
            <a:chOff x="3805682" y="4166793"/>
            <a:chExt cx="771525" cy="582930"/>
          </a:xfrm>
        </p:grpSpPr>
        <p:sp>
          <p:nvSpPr>
            <p:cNvPr id="49" name="object 49"/>
            <p:cNvSpPr/>
            <p:nvPr/>
          </p:nvSpPr>
          <p:spPr>
            <a:xfrm>
              <a:off x="4570247" y="4166793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805682" y="4458131"/>
              <a:ext cx="666750" cy="0"/>
            </a:xfrm>
            <a:custGeom>
              <a:avLst/>
              <a:gdLst/>
              <a:ahLst/>
              <a:cxnLst/>
              <a:rect l="l" t="t" r="r" b="b"/>
              <a:pathLst>
                <a:path w="666750">
                  <a:moveTo>
                    <a:pt x="0" y="0"/>
                  </a:moveTo>
                  <a:lnTo>
                    <a:pt x="66622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452226" y="4425721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6266184" y="3676582"/>
            <a:ext cx="181535" cy="514350"/>
            <a:chOff x="5222075" y="4166793"/>
            <a:chExt cx="205740" cy="582930"/>
          </a:xfrm>
        </p:grpSpPr>
        <p:sp>
          <p:nvSpPr>
            <p:cNvPr id="53" name="object 53"/>
            <p:cNvSpPr/>
            <p:nvPr/>
          </p:nvSpPr>
          <p:spPr>
            <a:xfrm>
              <a:off x="5228425" y="4166793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239296" y="4236364"/>
              <a:ext cx="149860" cy="443865"/>
            </a:xfrm>
            <a:custGeom>
              <a:avLst/>
              <a:gdLst/>
              <a:ahLst/>
              <a:cxnLst/>
              <a:rect l="l" t="t" r="r" b="b"/>
              <a:pathLst>
                <a:path w="149860" h="443864">
                  <a:moveTo>
                    <a:pt x="149720" y="443712"/>
                  </a:moveTo>
                  <a:lnTo>
                    <a:pt x="0" y="221767"/>
                  </a:lnTo>
                  <a:lnTo>
                    <a:pt x="14809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349507" y="4178680"/>
              <a:ext cx="78740" cy="559435"/>
            </a:xfrm>
            <a:custGeom>
              <a:avLst/>
              <a:gdLst/>
              <a:ahLst/>
              <a:cxnLst/>
              <a:rect l="l" t="t" r="r" b="b"/>
              <a:pathLst>
                <a:path w="78739" h="559435">
                  <a:moveTo>
                    <a:pt x="76403" y="0"/>
                  </a:moveTo>
                  <a:lnTo>
                    <a:pt x="0" y="56057"/>
                  </a:lnTo>
                  <a:lnTo>
                    <a:pt x="53898" y="92062"/>
                  </a:lnTo>
                  <a:lnTo>
                    <a:pt x="76403" y="0"/>
                  </a:lnTo>
                  <a:close/>
                </a:path>
                <a:path w="78739" h="559435">
                  <a:moveTo>
                    <a:pt x="78308" y="558901"/>
                  </a:moveTo>
                  <a:lnTo>
                    <a:pt x="55372" y="466953"/>
                  </a:lnTo>
                  <a:lnTo>
                    <a:pt x="1638" y="503199"/>
                  </a:lnTo>
                  <a:lnTo>
                    <a:pt x="78308" y="5589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704040" y="3642337"/>
            <a:ext cx="502024" cy="59141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Restage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 FDG-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PET/CT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142337" y="4023338"/>
            <a:ext cx="79001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794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586972" y="5107159"/>
            <a:ext cx="625288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5</a:t>
            </a:r>
            <a:r>
              <a:rPr sz="971" b="1" u="sng" kern="0" spc="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B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2744070" y="4342089"/>
            <a:ext cx="173131" cy="57710"/>
            <a:chOff x="1230345" y="4921034"/>
            <a:chExt cx="196215" cy="65405"/>
          </a:xfrm>
        </p:grpSpPr>
        <p:sp>
          <p:nvSpPr>
            <p:cNvPr id="60" name="object 60"/>
            <p:cNvSpPr/>
            <p:nvPr/>
          </p:nvSpPr>
          <p:spPr>
            <a:xfrm>
              <a:off x="1230345" y="4953444"/>
              <a:ext cx="127000" cy="0"/>
            </a:xfrm>
            <a:custGeom>
              <a:avLst/>
              <a:gdLst/>
              <a:ahLst/>
              <a:cxnLst/>
              <a:rect l="l" t="t" r="r" b="b"/>
              <a:pathLst>
                <a:path w="127000">
                  <a:moveTo>
                    <a:pt x="0" y="0"/>
                  </a:moveTo>
                  <a:lnTo>
                    <a:pt x="12679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337462" y="4921034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815353" y="22412"/>
            <a:ext cx="6764431" cy="106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Printed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abdullah karakus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4/23/2025 7:48:23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AM.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For personal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only. Not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approved for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distribution.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Copyright ©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2025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National Comprehensive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Network, Inc.,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All Rights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endParaRPr sz="61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567782" y="6108034"/>
            <a:ext cx="1714500" cy="34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0722" defTabSz="806867">
              <a:lnSpc>
                <a:spcPts val="1160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Footnotes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 on</a:t>
            </a:r>
            <a:r>
              <a:rPr sz="971" b="1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HODG-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spcBef>
                <a:spcPts val="265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References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6–8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on </a:t>
            </a:r>
            <a:r>
              <a:rPr sz="971" b="1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8A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67125" y="6289973"/>
            <a:ext cx="3074893" cy="111448"/>
          </a:xfrm>
          <a:prstGeom prst="rect">
            <a:avLst/>
          </a:prstGeom>
        </p:spPr>
        <p:txBody>
          <a:bodyPr vert="horz" wrap="square" lIns="0" tIns="2801" rIns="0" bIns="0" rtlCol="0">
            <a:spAutoFit/>
          </a:bodyPr>
          <a:lstStyle/>
          <a:p>
            <a:pPr marL="11206" defTabSz="806867">
              <a:spcBef>
                <a:spcPts val="22"/>
              </a:spcBef>
            </a:pP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Note: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recommendations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category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2A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unless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otherwise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indicated.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644421" y="6471375"/>
            <a:ext cx="635934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HODG-5</a:t>
            </a:r>
            <a:r>
              <a:rPr sz="971" b="1" kern="0" spc="6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911095" y="6571046"/>
            <a:ext cx="6808694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 defTabSz="806867">
              <a:spcBef>
                <a:spcPts val="35"/>
              </a:spcBef>
            </a:pP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Version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2.2025,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1/30/25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©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2025 National Comprehensive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(NCCN</a:t>
            </a:r>
            <a:r>
              <a:rPr sz="463" kern="0" spc="-13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),</a:t>
            </a:r>
            <a:r>
              <a:rPr sz="529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rights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NCCN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Guidelines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illustration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reproduced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form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express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written permission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NCCN.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7" name="Metin kutusu 66">
            <a:extLst>
              <a:ext uri="{FF2B5EF4-FFF2-40B4-BE49-F238E27FC236}">
                <a16:creationId xmlns:a16="http://schemas.microsoft.com/office/drawing/2014/main" id="{396DDC61-8703-0D23-CBA2-0034B08CAC59}"/>
              </a:ext>
            </a:extLst>
          </p:cNvPr>
          <p:cNvSpPr txBox="1"/>
          <p:nvPr/>
        </p:nvSpPr>
        <p:spPr>
          <a:xfrm>
            <a:off x="3450816" y="753699"/>
            <a:ext cx="677589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sz="2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Bulky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mediastinal hastalık (&gt;10 cm):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 NCCN önerileri:</a:t>
            </a:r>
            <a:endParaRPr lang="tr-TR" sz="24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E269C6-56E3-04EA-29D1-2C98A770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Bulky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mediastinal hastalık (&gt;10 cm):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NCCN önerileri: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DB0F03-9F65-601F-0C0B-35C21A653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Nivolumab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-AVD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+ ISRT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BV-AVD + G-CSF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+ ISRT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BrECADD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+ ISRT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5529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E87417-4F06-BD87-7B0C-3DAA2F18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B6D0C04-8477-5402-A920-488F43510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7580" t="15038" r="10709" b="33196"/>
          <a:stretch/>
        </p:blipFill>
        <p:spPr>
          <a:xfrm>
            <a:off x="633984" y="134112"/>
            <a:ext cx="5644896" cy="6071616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81ED24F3-F137-70ED-3E0E-7D09421F2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80" t="15038" r="10709" b="33196"/>
          <a:stretch/>
        </p:blipFill>
        <p:spPr>
          <a:xfrm>
            <a:off x="633984" y="174414"/>
            <a:ext cx="5644896" cy="6071616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ADFCF358-B3EF-D6B9-05EB-D9DED101D8C2}"/>
              </a:ext>
            </a:extLst>
          </p:cNvPr>
          <p:cNvSpPr txBox="1"/>
          <p:nvPr/>
        </p:nvSpPr>
        <p:spPr>
          <a:xfrm>
            <a:off x="6041136" y="289242"/>
            <a:ext cx="6096000" cy="203132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Hastalar üç döngü ABVD aldıktan sonra PET taramasına tabi tutuldu.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Negatif PET bulgusu olan 426 hasta (%74.6), rastgele iki gruba ayrıldı: 209’u radyoterapi (30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Gy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) aldı, 211’i ek tedavi almadı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.Pozitif PET bulgusu olanlar dördüncü ABVD döngüsü ve radyoterapi aldı.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6429AB1-AB76-C0F0-A3A8-6DB06B77BA25}"/>
              </a:ext>
            </a:extLst>
          </p:cNvPr>
          <p:cNvSpPr txBox="1"/>
          <p:nvPr/>
        </p:nvSpPr>
        <p:spPr>
          <a:xfrm>
            <a:off x="6096000" y="3647778"/>
            <a:ext cx="5986272" cy="203132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Negatif PET bulgusu olan erken evre Hodgkin lenfoma hastaları, radyoterapi olmadan da çok iyi prognoza sahiptir (%90.8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ilerlemesiz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sağkalım). 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Radyoterapi,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ilerlemesiz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sağkalımı iyileştirse de toksisite riski nedeniyle tüm hastalara uygulanması tartışmalıdır. 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Daha uzun takip, ikinci kanser ve kardiyovasküler hastalık gibi geç etkileri değerlendirmek için gereklidir. 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6573167-61DE-397B-5F56-07C019587EE9}"/>
              </a:ext>
            </a:extLst>
          </p:cNvPr>
          <p:cNvSpPr txBox="1"/>
          <p:nvPr/>
        </p:nvSpPr>
        <p:spPr>
          <a:xfrm>
            <a:off x="7437120" y="3023616"/>
            <a:ext cx="1095172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sz="2400" dirty="0">
                <a:highlight>
                  <a:srgbClr val="FF0000"/>
                </a:highlight>
              </a:rPr>
              <a:t>Sonuç</a:t>
            </a:r>
            <a:r>
              <a:rPr lang="tr-T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4044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32EA39-18E8-E2AC-B58D-BEA792C9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EDCA5A9B-309F-D531-0F3B-AE8611788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3114" t="14083" r="8513" b="6530"/>
          <a:stretch/>
        </p:blipFill>
        <p:spPr>
          <a:xfrm>
            <a:off x="116113" y="159657"/>
            <a:ext cx="5747657" cy="65024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8B384EE-C2D0-51C3-3021-D9546B52B864}"/>
              </a:ext>
            </a:extLst>
          </p:cNvPr>
          <p:cNvSpPr txBox="1"/>
          <p:nvPr/>
        </p:nvSpPr>
        <p:spPr>
          <a:xfrm>
            <a:off x="5718048" y="418828"/>
            <a:ext cx="6473952" cy="230832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H10 çalışması,</a:t>
            </a:r>
          </a:p>
          <a:p>
            <a:pPr algn="l"/>
            <a:r>
              <a:rPr lang="tr-TR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evre I ve II Hodgkin lenfoma (HL) hastalarında iki döngü ABVD kemoterapisinden sonra erken PET (</a:t>
            </a:r>
            <a:r>
              <a:rPr lang="tr-TR" sz="24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ePET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) sonuçlarına göre tedaviyi uyarlamayı değerlendiren randomize bir faz 3 çalışmasıdır. 2006-2011 yılları arasında 1.950 hasta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58524DB-8483-A71A-B964-BCE95002DAF3}"/>
              </a:ext>
            </a:extLst>
          </p:cNvPr>
          <p:cNvSpPr txBox="1"/>
          <p:nvPr/>
        </p:nvSpPr>
        <p:spPr>
          <a:xfrm>
            <a:off x="5718047" y="3000631"/>
            <a:ext cx="6357839" cy="230832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Sonuç:</a:t>
            </a:r>
            <a:endParaRPr lang="tr-TR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ePET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-pozitif hastalarda, iki döngü ABVD sonrası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BEACOPPesc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+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INRT’ye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geçiş,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PFS’yi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anlamlı şekilde iyileştirdi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ePET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-negatif hastalarda, sadece ABVD ile tedavi, nüks riskini artırdığı. Ancak genel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prognoz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mükemmel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Uzun vadeli takip, geç toksisiteleri (ikinci maligniteler, fertilite) değerlendirmek için gereklidir.</a:t>
            </a:r>
          </a:p>
        </p:txBody>
      </p:sp>
    </p:spTree>
    <p:extLst>
      <p:ext uri="{BB962C8B-B14F-4D97-AF65-F5344CB8AC3E}">
        <p14:creationId xmlns:p14="http://schemas.microsoft.com/office/powerpoint/2010/main" val="39655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D1D58A2-BB50-5EB4-31E1-927F5CA2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Güncel Yaklaşımlar: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53C81F86-E72D-7150-1A4C-8A4072F90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PET-odaklı tedavi yaklaşımı önemli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PET-negatif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hastalarda tedavi süresi ve RT gerekliliği azaltılabiliyor.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RAPID ve EORTC H10 çalışmaları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erken PET-negatif hastalarda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RT’nin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atlanabileceğini gösterdi.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BEACOPP eskiden daha çok kullanılırken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günümüzde kullanımı sınırlı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000000"/>
                </a:solidFill>
              </a:rPr>
              <a:t>Bulky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mediastinal</a:t>
            </a:r>
            <a:r>
              <a:rPr lang="tr-TR" b="1" dirty="0">
                <a:solidFill>
                  <a:srgbClr val="000000"/>
                </a:solidFill>
              </a:rPr>
              <a:t> hastalığı </a:t>
            </a:r>
            <a:r>
              <a:rPr lang="tr-TR" dirty="0">
                <a:solidFill>
                  <a:srgbClr val="000000"/>
                </a:solidFill>
              </a:rPr>
              <a:t>olanlarda  </a:t>
            </a:r>
            <a:r>
              <a:rPr lang="tr-TR" dirty="0" err="1">
                <a:solidFill>
                  <a:srgbClr val="000000"/>
                </a:solidFill>
              </a:rPr>
              <a:t>bleomisinin</a:t>
            </a:r>
            <a:r>
              <a:rPr lang="tr-TR" dirty="0">
                <a:solidFill>
                  <a:srgbClr val="000000"/>
                </a:solidFill>
              </a:rPr>
              <a:t> çıkarılıp </a:t>
            </a:r>
            <a:r>
              <a:rPr lang="tr-TR" dirty="0" err="1">
                <a:solidFill>
                  <a:srgbClr val="000000"/>
                </a:solidFill>
              </a:rPr>
              <a:t>brentuximab</a:t>
            </a:r>
            <a:r>
              <a:rPr lang="tr-TR" dirty="0">
                <a:solidFill>
                  <a:srgbClr val="000000"/>
                </a:solidFill>
              </a:rPr>
              <a:t> ve CPİ eklenmesi önerilir.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803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ct 55" hidden="1">
            <a:extLst>
              <a:ext uri="{FF2B5EF4-FFF2-40B4-BE49-F238E27FC236}">
                <a16:creationId xmlns:a16="http://schemas.microsoft.com/office/drawing/2014/main" id="{D87030C9-5C55-418B-A825-997AC1452D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68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56" name="Object 55" hidden="1">
                        <a:extLst>
                          <a:ext uri="{FF2B5EF4-FFF2-40B4-BE49-F238E27FC236}">
                            <a16:creationId xmlns:a16="http://schemas.microsoft.com/office/drawing/2014/main" id="{D87030C9-5C55-418B-A825-997AC1452D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8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" name="Picture 58">
            <a:extLst>
              <a:ext uri="{FF2B5EF4-FFF2-40B4-BE49-F238E27FC236}">
                <a16:creationId xmlns:a16="http://schemas.microsoft.com/office/drawing/2014/main" id="{9A7B1FA2-E2EE-47BF-85D1-9977022117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691" y="3791365"/>
            <a:ext cx="588248" cy="406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00F08E-F886-4E0E-B783-46D6986F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101" y="692696"/>
            <a:ext cx="6994308" cy="634330"/>
          </a:xfrm>
        </p:spPr>
        <p:txBody>
          <a:bodyPr vert="horz">
            <a:normAutofit/>
          </a:bodyPr>
          <a:lstStyle/>
          <a:p>
            <a:r>
              <a:rPr lang="en-US" sz="2400" b="1" dirty="0">
                <a:cs typeface="Calibri" panose="020F0502020204030204" pitchFamily="34" charset="0"/>
              </a:rPr>
              <a:t>ECHELON-1: </a:t>
            </a:r>
            <a:r>
              <a:rPr lang="tr-TR" sz="2400" b="1" dirty="0">
                <a:cs typeface="Calibri" panose="020F0502020204030204" pitchFamily="34" charset="0"/>
              </a:rPr>
              <a:t>Çalışmanın özeti</a:t>
            </a:r>
            <a:endParaRPr lang="en-US" sz="2400" b="1" dirty="0">
              <a:cs typeface="Calibri" panose="020F0502020204030204" pitchFamily="34" charset="0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5F7525EA-78CF-4D6B-ACDB-96C3CB61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47528" y="6237312"/>
            <a:ext cx="2503076" cy="251440"/>
          </a:xfrm>
        </p:spPr>
        <p:txBody>
          <a:bodyPr/>
          <a:lstStyle/>
          <a:p>
            <a:r>
              <a:rPr lang="en-GB" sz="700" dirty="0"/>
              <a:t>Connors JM, et al. N </a:t>
            </a:r>
            <a:r>
              <a:rPr lang="en-GB" sz="700" dirty="0" err="1"/>
              <a:t>Engl</a:t>
            </a:r>
            <a:r>
              <a:rPr lang="en-GB" sz="700" dirty="0"/>
              <a:t> J Med 2018;378:331</a:t>
            </a:r>
            <a:r>
              <a:rPr lang="fr-FR" sz="700" dirty="0"/>
              <a:t>–44</a:t>
            </a:r>
            <a:endParaRPr lang="en-GB" sz="700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126BFAFC-7485-4293-91DB-2E3A4A73C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9537" y="5913864"/>
            <a:ext cx="3100523" cy="251440"/>
          </a:xfrm>
        </p:spPr>
        <p:txBody>
          <a:bodyPr/>
          <a:lstStyle/>
          <a:p>
            <a:r>
              <a:rPr lang="tr-TR" sz="700" dirty="0"/>
              <a:t>BV</a:t>
            </a:r>
            <a:r>
              <a:rPr lang="en-GB" sz="700" dirty="0"/>
              <a:t>+AVD, brentuksimab </a:t>
            </a:r>
            <a:r>
              <a:rPr lang="en-GB" sz="700" dirty="0" err="1"/>
              <a:t>vedotin</a:t>
            </a:r>
            <a:r>
              <a:rPr lang="en-GB" sz="700" dirty="0"/>
              <a:t> + </a:t>
            </a:r>
            <a:r>
              <a:rPr lang="en-GB" sz="700" dirty="0" err="1"/>
              <a:t>doksorubisin</a:t>
            </a:r>
            <a:r>
              <a:rPr lang="en-GB" sz="700" dirty="0"/>
              <a:t> </a:t>
            </a:r>
            <a:r>
              <a:rPr lang="en-GB" sz="700" dirty="0" err="1"/>
              <a:t>vinblastin</a:t>
            </a:r>
            <a:r>
              <a:rPr lang="en-GB" sz="700" dirty="0"/>
              <a:t> </a:t>
            </a:r>
            <a:r>
              <a:rPr lang="en-GB" sz="700" dirty="0" err="1"/>
              <a:t>dakarbazin</a:t>
            </a:r>
            <a:r>
              <a:rPr lang="en-GB" sz="700" dirty="0"/>
              <a:t>; </a:t>
            </a:r>
            <a:br>
              <a:rPr lang="en-GB" sz="700" dirty="0"/>
            </a:br>
            <a:r>
              <a:rPr lang="en-GB" sz="700" dirty="0"/>
              <a:t>ABVD, </a:t>
            </a:r>
            <a:r>
              <a:rPr lang="en-GB" sz="700" dirty="0" err="1"/>
              <a:t>doksorubisin</a:t>
            </a:r>
            <a:r>
              <a:rPr lang="en-GB" sz="700" dirty="0"/>
              <a:t>, </a:t>
            </a:r>
            <a:r>
              <a:rPr lang="en-GB" sz="700" dirty="0" err="1"/>
              <a:t>bleomisin</a:t>
            </a:r>
            <a:r>
              <a:rPr lang="en-GB" sz="700" dirty="0"/>
              <a:t>, </a:t>
            </a:r>
            <a:r>
              <a:rPr lang="en-GB" sz="700" dirty="0" err="1"/>
              <a:t>vinblastin</a:t>
            </a:r>
            <a:r>
              <a:rPr lang="en-GB" sz="700" dirty="0"/>
              <a:t>, </a:t>
            </a:r>
            <a:r>
              <a:rPr lang="en-GB" sz="700" dirty="0" err="1"/>
              <a:t>dakarbazin</a:t>
            </a:r>
            <a:r>
              <a:rPr lang="en-GB" sz="700" dirty="0"/>
              <a:t>; HL, Hodgkin </a:t>
            </a:r>
            <a:r>
              <a:rPr lang="en-GB" sz="700" dirty="0" err="1"/>
              <a:t>lenfoma</a:t>
            </a:r>
            <a:endParaRPr lang="en-GB" sz="7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97332F-23A9-4A3E-A6E4-BF69111B5126}"/>
              </a:ext>
            </a:extLst>
          </p:cNvPr>
          <p:cNvSpPr/>
          <p:nvPr/>
        </p:nvSpPr>
        <p:spPr>
          <a:xfrm>
            <a:off x="3879717" y="2611420"/>
            <a:ext cx="4432569" cy="94951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endParaRPr lang="en-GB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2D71C5-2339-44DE-8719-7AA22658C466}"/>
              </a:ext>
            </a:extLst>
          </p:cNvPr>
          <p:cNvSpPr/>
          <p:nvPr/>
        </p:nvSpPr>
        <p:spPr>
          <a:xfrm>
            <a:off x="6811610" y="3653538"/>
            <a:ext cx="2380448" cy="66846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endParaRPr lang="en-GB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F2ED0D-8727-42F2-BF08-399C2D0E23EA}"/>
              </a:ext>
            </a:extLst>
          </p:cNvPr>
          <p:cNvSpPr/>
          <p:nvPr/>
        </p:nvSpPr>
        <p:spPr>
          <a:xfrm>
            <a:off x="3207014" y="3658037"/>
            <a:ext cx="661326" cy="661327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endParaRPr lang="en-GB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5787C1-F6F8-43E0-A668-01825F83EC65}"/>
              </a:ext>
            </a:extLst>
          </p:cNvPr>
          <p:cNvSpPr/>
          <p:nvPr/>
        </p:nvSpPr>
        <p:spPr>
          <a:xfrm>
            <a:off x="4109101" y="3658037"/>
            <a:ext cx="661326" cy="661327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endParaRPr lang="en-GB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81EB8F-59DE-41F7-B2E5-BF2F2EF112D6}"/>
              </a:ext>
            </a:extLst>
          </p:cNvPr>
          <p:cNvSpPr/>
          <p:nvPr/>
        </p:nvSpPr>
        <p:spPr>
          <a:xfrm>
            <a:off x="5009937" y="3658037"/>
            <a:ext cx="661326" cy="661327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endParaRPr lang="en-GB" sz="101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phic 9" descr="Map with pin">
            <a:extLst>
              <a:ext uri="{FF2B5EF4-FFF2-40B4-BE49-F238E27FC236}">
                <a16:creationId xmlns:a16="http://schemas.microsoft.com/office/drawing/2014/main" id="{E249BA19-FA07-4F95-A73D-BBB4E55AEB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2588" y="3731523"/>
            <a:ext cx="514350" cy="514350"/>
          </a:xfrm>
          <a:prstGeom prst="rect">
            <a:avLst/>
          </a:prstGeom>
        </p:spPr>
      </p:pic>
      <p:pic>
        <p:nvPicPr>
          <p:cNvPr id="11" name="Graphic 10" descr="Earth Globe Europe-Africa">
            <a:extLst>
              <a:ext uri="{FF2B5EF4-FFF2-40B4-BE49-F238E27FC236}">
                <a16:creationId xmlns:a16="http://schemas.microsoft.com/office/drawing/2014/main" id="{04D7D963-0170-4F09-AC20-94D40FFF9C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3425" y="3731523"/>
            <a:ext cx="514350" cy="5143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2FC314-6B5E-471B-9663-D9B727110568}"/>
              </a:ext>
            </a:extLst>
          </p:cNvPr>
          <p:cNvSpPr/>
          <p:nvPr/>
        </p:nvSpPr>
        <p:spPr>
          <a:xfrm>
            <a:off x="3236876" y="4350515"/>
            <a:ext cx="601607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defRPr/>
            </a:pPr>
            <a:r>
              <a:rPr lang="en-GB" sz="1013" b="1" dirty="0">
                <a:solidFill>
                  <a:srgbClr val="1D9A78"/>
                </a:solidFill>
                <a:latin typeface="Calibri"/>
              </a:rPr>
              <a:t>1334</a:t>
            </a:r>
            <a:br>
              <a:rPr lang="en-GB" sz="1013" b="1" dirty="0">
                <a:solidFill>
                  <a:srgbClr val="1D9A78"/>
                </a:solidFill>
                <a:latin typeface="Calibri"/>
              </a:rPr>
            </a:br>
            <a:r>
              <a:rPr lang="tr-TR" sz="1013" b="1" dirty="0">
                <a:solidFill>
                  <a:srgbClr val="1D9A78"/>
                </a:solidFill>
                <a:latin typeface="Calibri"/>
              </a:rPr>
              <a:t>hasta</a:t>
            </a:r>
            <a:endParaRPr lang="en-GB" sz="1013" b="1" baseline="30000" dirty="0">
              <a:solidFill>
                <a:srgbClr val="1D9A78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ED9398-E151-4909-A120-8B0C60B2F44E}"/>
              </a:ext>
            </a:extLst>
          </p:cNvPr>
          <p:cNvSpPr/>
          <p:nvPr/>
        </p:nvSpPr>
        <p:spPr>
          <a:xfrm>
            <a:off x="4082260" y="4350515"/>
            <a:ext cx="68816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defRPr/>
            </a:pPr>
            <a:r>
              <a:rPr lang="en-GB" sz="1013" b="1" dirty="0">
                <a:solidFill>
                  <a:srgbClr val="8BC145"/>
                </a:solidFill>
                <a:latin typeface="Calibri"/>
              </a:rPr>
              <a:t>218</a:t>
            </a:r>
            <a:br>
              <a:rPr lang="en-GB" sz="1013" b="1" dirty="0">
                <a:solidFill>
                  <a:srgbClr val="8BC145"/>
                </a:solidFill>
                <a:latin typeface="Calibri"/>
              </a:rPr>
            </a:br>
            <a:r>
              <a:rPr lang="tr-TR" sz="1013" b="1" dirty="0">
                <a:solidFill>
                  <a:srgbClr val="8BC145"/>
                </a:solidFill>
                <a:latin typeface="Calibri"/>
              </a:rPr>
              <a:t>merkez</a:t>
            </a:r>
            <a:endParaRPr lang="en-GB" sz="1013" b="1" dirty="0">
              <a:solidFill>
                <a:srgbClr val="8BC145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35533C-0EE1-46CE-9519-DB353BA84A7E}"/>
              </a:ext>
            </a:extLst>
          </p:cNvPr>
          <p:cNvSpPr/>
          <p:nvPr/>
        </p:nvSpPr>
        <p:spPr>
          <a:xfrm>
            <a:off x="4998677" y="4350515"/>
            <a:ext cx="68816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defRPr/>
            </a:pPr>
            <a:r>
              <a:rPr lang="en-GB" sz="1013" b="1" dirty="0">
                <a:solidFill>
                  <a:srgbClr val="36AFCE"/>
                </a:solidFill>
                <a:latin typeface="Calibri"/>
              </a:rPr>
              <a:t>21</a:t>
            </a:r>
            <a:br>
              <a:rPr lang="en-GB" sz="1013" b="1" dirty="0">
                <a:solidFill>
                  <a:srgbClr val="36AFCE"/>
                </a:solidFill>
                <a:latin typeface="Calibri"/>
              </a:rPr>
            </a:br>
            <a:r>
              <a:rPr lang="tr-TR" sz="1013" b="1" dirty="0">
                <a:solidFill>
                  <a:srgbClr val="36AFCE"/>
                </a:solidFill>
                <a:latin typeface="Calibri"/>
              </a:rPr>
              <a:t>ülke</a:t>
            </a:r>
            <a:endParaRPr lang="en-GB" sz="1013" b="1" dirty="0">
              <a:solidFill>
                <a:srgbClr val="36AFCE"/>
              </a:solidFill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0687CC-ADB1-4662-9897-B658E08A67AB}"/>
              </a:ext>
            </a:extLst>
          </p:cNvPr>
          <p:cNvGrpSpPr/>
          <p:nvPr/>
        </p:nvGrpSpPr>
        <p:grpSpPr>
          <a:xfrm>
            <a:off x="6811611" y="3660680"/>
            <a:ext cx="661326" cy="661327"/>
            <a:chOff x="6033129" y="3781587"/>
            <a:chExt cx="1175691" cy="117569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6CD3E9-7993-49EA-B80A-991260013613}"/>
                </a:ext>
              </a:extLst>
            </p:cNvPr>
            <p:cNvSpPr/>
            <p:nvPr/>
          </p:nvSpPr>
          <p:spPr>
            <a:xfrm>
              <a:off x="6033129" y="3781587"/>
              <a:ext cx="1175691" cy="1175692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75">
                <a:defRPr/>
              </a:pPr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Graphic 16" descr="Needle">
              <a:extLst>
                <a:ext uri="{FF2B5EF4-FFF2-40B4-BE49-F238E27FC236}">
                  <a16:creationId xmlns:a16="http://schemas.microsoft.com/office/drawing/2014/main" id="{8879C7B9-A0C4-492C-9066-37BB6D38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33012" y="3981471"/>
              <a:ext cx="775924" cy="77592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46D2AA1-B824-41BB-855D-1B314CD4CBC1}"/>
              </a:ext>
            </a:extLst>
          </p:cNvPr>
          <p:cNvSpPr/>
          <p:nvPr/>
        </p:nvSpPr>
        <p:spPr>
          <a:xfrm>
            <a:off x="7463651" y="3745399"/>
            <a:ext cx="1530846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defRPr/>
            </a:pPr>
            <a:r>
              <a:rPr lang="en-GB" sz="1013" b="1" dirty="0" err="1">
                <a:solidFill>
                  <a:srgbClr val="B74919">
                    <a:lumMod val="75000"/>
                  </a:srgbClr>
                </a:solidFill>
                <a:latin typeface="Calibri"/>
              </a:rPr>
              <a:t>Randomiza</a:t>
            </a:r>
            <a:r>
              <a:rPr lang="tr-TR" sz="1013" b="1" dirty="0" err="1">
                <a:solidFill>
                  <a:srgbClr val="B74919">
                    <a:lumMod val="75000"/>
                  </a:srgbClr>
                </a:solidFill>
                <a:latin typeface="Calibri"/>
              </a:rPr>
              <a:t>syon</a:t>
            </a:r>
            <a:r>
              <a:rPr lang="en-GB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:</a:t>
            </a:r>
          </a:p>
          <a:p>
            <a:pPr algn="ctr" defTabSz="257175">
              <a:defRPr/>
            </a:pPr>
            <a:r>
              <a:rPr lang="tr-TR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BV</a:t>
            </a:r>
            <a:r>
              <a:rPr lang="en-GB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+AVD </a:t>
            </a:r>
            <a:r>
              <a:rPr lang="en-GB" sz="1013" b="1" dirty="0">
                <a:solidFill>
                  <a:srgbClr val="B74919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GB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 664 </a:t>
            </a:r>
            <a:r>
              <a:rPr lang="tr-TR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hasta</a:t>
            </a:r>
            <a:endParaRPr lang="en-GB" sz="1013" b="1" dirty="0">
              <a:solidFill>
                <a:srgbClr val="B74919">
                  <a:lumMod val="75000"/>
                </a:srgbClr>
              </a:solidFill>
              <a:latin typeface="Calibri"/>
            </a:endParaRPr>
          </a:p>
          <a:p>
            <a:pPr algn="ctr" defTabSz="257175">
              <a:defRPr/>
            </a:pPr>
            <a:r>
              <a:rPr lang="en-GB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ABVD </a:t>
            </a:r>
            <a:r>
              <a:rPr lang="en-GB" sz="1013" b="1" dirty="0">
                <a:solidFill>
                  <a:srgbClr val="B74919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GB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 670 </a:t>
            </a:r>
            <a:r>
              <a:rPr lang="tr-TR" sz="1013" b="1" dirty="0">
                <a:solidFill>
                  <a:srgbClr val="B74919">
                    <a:lumMod val="75000"/>
                  </a:srgbClr>
                </a:solidFill>
                <a:latin typeface="Calibri"/>
              </a:rPr>
              <a:t>hasta</a:t>
            </a:r>
            <a:endParaRPr lang="en-GB" sz="1013" b="1" dirty="0">
              <a:solidFill>
                <a:srgbClr val="B74919">
                  <a:lumMod val="75000"/>
                </a:srgbClr>
              </a:solidFill>
              <a:latin typeface="Calibri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5C4A86-D502-42AA-AE63-36945D5D83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77158" y="3149135"/>
            <a:ext cx="3543750" cy="0"/>
          </a:xfrm>
          <a:prstGeom prst="straightConnector1">
            <a:avLst/>
          </a:prstGeom>
          <a:ln w="19050" cap="rnd">
            <a:solidFill>
              <a:schemeClr val="accent6"/>
            </a:solidFill>
            <a:headEnd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9D1FE4-5CB5-4826-8556-FB224E9FC0C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23400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9EA6C9-A606-457E-B65E-713131DEB2F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32046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327CFD-1EE5-4654-9B00-8762B3BBCBB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18779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D8AECF-AA55-4597-8F9E-34C201441DF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14158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53536F-90C1-4E00-B70B-73E466C9F36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09537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D4F5A0-E77F-406A-9077-E04AAD1BCE7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22804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9891A3-0F65-459A-A7B2-27339882D85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18183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504D41-715D-4A36-A5F8-9CC255DEB6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04916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8C2A53-FF5E-4E92-B872-9FD1033EB3B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27425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8CC260-8B5B-488B-B67C-2D0A8A46C6F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13562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959110-667F-49E8-98FF-1F16306C09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00295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D7CE4D-EAE6-4597-8DED-17E8AAFBEDC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95674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DA24DF-6A85-4E79-9CCD-3AF145CF498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08941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01C33D-CAD2-433C-8ADD-C1320635FF5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04320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51EFA3-C333-4FD7-82A7-DC1A5F6417D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191053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7200F6-32BF-4AC1-A716-14649743A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86432" y="3020633"/>
            <a:ext cx="1" cy="257007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378DFB-5461-4B85-83B5-354DB89696F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88743" y="3083324"/>
            <a:ext cx="1" cy="131625"/>
          </a:xfrm>
          <a:prstGeom prst="line">
            <a:avLst/>
          </a:prstGeom>
          <a:noFill/>
          <a:ln w="19050" cap="rnd">
            <a:solidFill>
              <a:schemeClr val="accent6"/>
            </a:solidFill>
            <a:round/>
            <a:headEnd/>
            <a:tailEnd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0EE9B7D-D6BD-4FF7-AB32-428C58C8C1BE}"/>
              </a:ext>
            </a:extLst>
          </p:cNvPr>
          <p:cNvSpPr txBox="1"/>
          <p:nvPr/>
        </p:nvSpPr>
        <p:spPr>
          <a:xfrm>
            <a:off x="4243804" y="326220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7175">
              <a:defRPr/>
            </a:pPr>
            <a:r>
              <a:rPr lang="en-GB" sz="900" b="1">
                <a:solidFill>
                  <a:srgbClr val="F19D19"/>
                </a:solidFill>
                <a:latin typeface="Calibri"/>
              </a:rPr>
              <a:t>2012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D3E459-E40C-4520-8486-EFFFB6A98301}"/>
              </a:ext>
            </a:extLst>
          </p:cNvPr>
          <p:cNvSpPr txBox="1"/>
          <p:nvPr/>
        </p:nvSpPr>
        <p:spPr>
          <a:xfrm>
            <a:off x="5035717" y="326220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7175">
              <a:defRPr/>
            </a:pPr>
            <a:r>
              <a:rPr lang="en-GB" sz="900" b="1">
                <a:solidFill>
                  <a:srgbClr val="F19D19"/>
                </a:solidFill>
                <a:latin typeface="Calibri"/>
              </a:rPr>
              <a:t>2013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BB065F-F43A-4F4C-92F5-E3EECD81C413}"/>
              </a:ext>
            </a:extLst>
          </p:cNvPr>
          <p:cNvSpPr txBox="1"/>
          <p:nvPr/>
        </p:nvSpPr>
        <p:spPr>
          <a:xfrm>
            <a:off x="5827630" y="326220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7175">
              <a:defRPr/>
            </a:pPr>
            <a:r>
              <a:rPr lang="en-GB" sz="900" b="1">
                <a:solidFill>
                  <a:srgbClr val="F19D19"/>
                </a:solidFill>
                <a:latin typeface="Calibri"/>
              </a:rPr>
              <a:t>2014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5C497-49ED-427F-8B72-6DA20FD06A4B}"/>
              </a:ext>
            </a:extLst>
          </p:cNvPr>
          <p:cNvSpPr txBox="1"/>
          <p:nvPr/>
        </p:nvSpPr>
        <p:spPr>
          <a:xfrm>
            <a:off x="6619543" y="326220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7175">
              <a:defRPr/>
            </a:pPr>
            <a:r>
              <a:rPr lang="en-GB" sz="900" b="1">
                <a:solidFill>
                  <a:srgbClr val="F19D19"/>
                </a:solidFill>
                <a:latin typeface="Calibri"/>
              </a:rPr>
              <a:t>2015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E196FE-DD8D-4A09-A057-BE9C6119C1D3}"/>
              </a:ext>
            </a:extLst>
          </p:cNvPr>
          <p:cNvSpPr txBox="1"/>
          <p:nvPr/>
        </p:nvSpPr>
        <p:spPr>
          <a:xfrm>
            <a:off x="7411456" y="326220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7175">
              <a:defRPr/>
            </a:pPr>
            <a:r>
              <a:rPr lang="en-GB" sz="900" b="1">
                <a:solidFill>
                  <a:srgbClr val="F19D19"/>
                </a:solidFill>
                <a:latin typeface="Calibri"/>
              </a:rPr>
              <a:t>2016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BB4781-B457-4E18-8440-3E3CC015ADB8}"/>
              </a:ext>
            </a:extLst>
          </p:cNvPr>
          <p:cNvSpPr txBox="1"/>
          <p:nvPr/>
        </p:nvSpPr>
        <p:spPr>
          <a:xfrm>
            <a:off x="4518665" y="2694470"/>
            <a:ext cx="114642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tr-TR" sz="900" b="1" dirty="0">
                <a:solidFill>
                  <a:srgbClr val="44546A"/>
                </a:solidFill>
                <a:latin typeface="Calibri"/>
              </a:rPr>
              <a:t>19 Kasım </a:t>
            </a:r>
            <a:r>
              <a:rPr lang="en-GB" sz="900" b="1" dirty="0">
                <a:solidFill>
                  <a:srgbClr val="44546A"/>
                </a:solidFill>
                <a:latin typeface="Calibri"/>
              </a:rPr>
              <a:t>2012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F4ADA2-6A13-4A56-98CC-C47EE73DBB23}"/>
              </a:ext>
            </a:extLst>
          </p:cNvPr>
          <p:cNvSpPr txBox="1"/>
          <p:nvPr/>
        </p:nvSpPr>
        <p:spPr>
          <a:xfrm>
            <a:off x="7132584" y="2695882"/>
            <a:ext cx="1108101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tr-TR" sz="900" b="1" dirty="0">
                <a:solidFill>
                  <a:srgbClr val="44546A"/>
                </a:solidFill>
                <a:latin typeface="Calibri"/>
              </a:rPr>
              <a:t>13 Ocak</a:t>
            </a:r>
            <a:r>
              <a:rPr lang="en-GB" sz="900" b="1" dirty="0">
                <a:solidFill>
                  <a:srgbClr val="44546A"/>
                </a:solidFill>
                <a:latin typeface="Calibri"/>
              </a:rPr>
              <a:t> 2016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1038206-9615-47FE-844B-372AB328ED38}"/>
              </a:ext>
            </a:extLst>
          </p:cNvPr>
          <p:cNvCxnSpPr>
            <a:cxnSpLocks noChangeShapeType="1"/>
            <a:stCxn id="42" idx="3"/>
          </p:cNvCxnSpPr>
          <p:nvPr/>
        </p:nvCxnSpPr>
        <p:spPr bwMode="auto">
          <a:xfrm flipV="1">
            <a:off x="5665085" y="2789690"/>
            <a:ext cx="1405568" cy="20197"/>
          </a:xfrm>
          <a:prstGeom prst="straightConnector1">
            <a:avLst/>
          </a:prstGeom>
          <a:ln w="28575" cap="rnd">
            <a:solidFill>
              <a:schemeClr val="tx2"/>
            </a:solidFill>
            <a:headEnd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018706A-D26F-4F37-A94C-7F1978ED4B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3242" y="2880183"/>
            <a:ext cx="1" cy="263250"/>
          </a:xfrm>
          <a:prstGeom prst="line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137B2AC-6592-4ABF-86E0-7DD186B7B0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3674" y="2880183"/>
            <a:ext cx="1" cy="263250"/>
          </a:xfrm>
          <a:prstGeom prst="line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</p:spPr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58810F2-4064-4400-B5DE-F6B5793BAE5B}"/>
              </a:ext>
            </a:extLst>
          </p:cNvPr>
          <p:cNvGrpSpPr/>
          <p:nvPr/>
        </p:nvGrpSpPr>
        <p:grpSpPr>
          <a:xfrm>
            <a:off x="7765024" y="3094138"/>
            <a:ext cx="111044" cy="109996"/>
            <a:chOff x="2298403" y="1840248"/>
            <a:chExt cx="305436" cy="302556"/>
          </a:xfrm>
          <a:solidFill>
            <a:schemeClr val="accent6"/>
          </a:solidFill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05CBC383-8A8E-4981-81E1-71CA4E393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403" y="1840248"/>
              <a:ext cx="171821" cy="302556"/>
            </a:xfrm>
            <a:custGeom>
              <a:avLst/>
              <a:gdLst>
                <a:gd name="T0" fmla="*/ 187 w 240"/>
                <a:gd name="T1" fmla="*/ 214 h 426"/>
                <a:gd name="T2" fmla="*/ 179 w 240"/>
                <a:gd name="T3" fmla="*/ 209 h 426"/>
                <a:gd name="T4" fmla="*/ 14 w 240"/>
                <a:gd name="T5" fmla="*/ 43 h 426"/>
                <a:gd name="T6" fmla="*/ 6 w 240"/>
                <a:gd name="T7" fmla="*/ 21 h 426"/>
                <a:gd name="T8" fmla="*/ 40 w 240"/>
                <a:gd name="T9" fmla="*/ 9 h 426"/>
                <a:gd name="T10" fmla="*/ 44 w 240"/>
                <a:gd name="T11" fmla="*/ 14 h 426"/>
                <a:gd name="T12" fmla="*/ 227 w 240"/>
                <a:gd name="T13" fmla="*/ 196 h 426"/>
                <a:gd name="T14" fmla="*/ 227 w 240"/>
                <a:gd name="T15" fmla="*/ 233 h 426"/>
                <a:gd name="T16" fmla="*/ 44 w 240"/>
                <a:gd name="T17" fmla="*/ 416 h 426"/>
                <a:gd name="T18" fmla="*/ 20 w 240"/>
                <a:gd name="T19" fmla="*/ 424 h 426"/>
                <a:gd name="T20" fmla="*/ 10 w 240"/>
                <a:gd name="T21" fmla="*/ 390 h 426"/>
                <a:gd name="T22" fmla="*/ 15 w 240"/>
                <a:gd name="T23" fmla="*/ 385 h 426"/>
                <a:gd name="T24" fmla="*/ 179 w 240"/>
                <a:gd name="T25" fmla="*/ 221 h 426"/>
                <a:gd name="T26" fmla="*/ 187 w 240"/>
                <a:gd name="T27" fmla="*/ 21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" h="426">
                  <a:moveTo>
                    <a:pt x="187" y="214"/>
                  </a:moveTo>
                  <a:cubicBezTo>
                    <a:pt x="183" y="212"/>
                    <a:pt x="181" y="211"/>
                    <a:pt x="179" y="209"/>
                  </a:cubicBezTo>
                  <a:cubicBezTo>
                    <a:pt x="124" y="154"/>
                    <a:pt x="69" y="99"/>
                    <a:pt x="14" y="43"/>
                  </a:cubicBezTo>
                  <a:cubicBezTo>
                    <a:pt x="7" y="37"/>
                    <a:pt x="3" y="30"/>
                    <a:pt x="6" y="21"/>
                  </a:cubicBezTo>
                  <a:cubicBezTo>
                    <a:pt x="9" y="6"/>
                    <a:pt x="28" y="0"/>
                    <a:pt x="40" y="9"/>
                  </a:cubicBezTo>
                  <a:cubicBezTo>
                    <a:pt x="41" y="11"/>
                    <a:pt x="43" y="12"/>
                    <a:pt x="44" y="14"/>
                  </a:cubicBezTo>
                  <a:cubicBezTo>
                    <a:pt x="105" y="75"/>
                    <a:pt x="166" y="136"/>
                    <a:pt x="227" y="196"/>
                  </a:cubicBezTo>
                  <a:cubicBezTo>
                    <a:pt x="240" y="209"/>
                    <a:pt x="240" y="220"/>
                    <a:pt x="227" y="233"/>
                  </a:cubicBezTo>
                  <a:cubicBezTo>
                    <a:pt x="166" y="294"/>
                    <a:pt x="105" y="355"/>
                    <a:pt x="44" y="416"/>
                  </a:cubicBezTo>
                  <a:cubicBezTo>
                    <a:pt x="37" y="423"/>
                    <a:pt x="29" y="426"/>
                    <a:pt x="20" y="424"/>
                  </a:cubicBezTo>
                  <a:cubicBezTo>
                    <a:pt x="6" y="419"/>
                    <a:pt x="0" y="402"/>
                    <a:pt x="10" y="390"/>
                  </a:cubicBezTo>
                  <a:cubicBezTo>
                    <a:pt x="11" y="388"/>
                    <a:pt x="13" y="387"/>
                    <a:pt x="15" y="385"/>
                  </a:cubicBezTo>
                  <a:cubicBezTo>
                    <a:pt x="69" y="330"/>
                    <a:pt x="124" y="275"/>
                    <a:pt x="179" y="221"/>
                  </a:cubicBezTo>
                  <a:cubicBezTo>
                    <a:pt x="181" y="219"/>
                    <a:pt x="183" y="217"/>
                    <a:pt x="187" y="214"/>
                  </a:cubicBezTo>
                  <a:close/>
                </a:path>
              </a:pathLst>
            </a:custGeom>
            <a:grpFill/>
            <a:ln w="6350"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257175">
                <a:defRPr/>
              </a:pPr>
              <a:endParaRPr lang="en-GB"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6CB5574B-8CC3-44A4-9564-A91E7B2B0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018" y="1840248"/>
              <a:ext cx="171821" cy="302556"/>
            </a:xfrm>
            <a:custGeom>
              <a:avLst/>
              <a:gdLst>
                <a:gd name="T0" fmla="*/ 187 w 240"/>
                <a:gd name="T1" fmla="*/ 214 h 426"/>
                <a:gd name="T2" fmla="*/ 179 w 240"/>
                <a:gd name="T3" fmla="*/ 209 h 426"/>
                <a:gd name="T4" fmla="*/ 14 w 240"/>
                <a:gd name="T5" fmla="*/ 43 h 426"/>
                <a:gd name="T6" fmla="*/ 6 w 240"/>
                <a:gd name="T7" fmla="*/ 21 h 426"/>
                <a:gd name="T8" fmla="*/ 40 w 240"/>
                <a:gd name="T9" fmla="*/ 9 h 426"/>
                <a:gd name="T10" fmla="*/ 44 w 240"/>
                <a:gd name="T11" fmla="*/ 14 h 426"/>
                <a:gd name="T12" fmla="*/ 227 w 240"/>
                <a:gd name="T13" fmla="*/ 196 h 426"/>
                <a:gd name="T14" fmla="*/ 227 w 240"/>
                <a:gd name="T15" fmla="*/ 233 h 426"/>
                <a:gd name="T16" fmla="*/ 44 w 240"/>
                <a:gd name="T17" fmla="*/ 416 h 426"/>
                <a:gd name="T18" fmla="*/ 20 w 240"/>
                <a:gd name="T19" fmla="*/ 424 h 426"/>
                <a:gd name="T20" fmla="*/ 10 w 240"/>
                <a:gd name="T21" fmla="*/ 390 h 426"/>
                <a:gd name="T22" fmla="*/ 15 w 240"/>
                <a:gd name="T23" fmla="*/ 385 h 426"/>
                <a:gd name="T24" fmla="*/ 179 w 240"/>
                <a:gd name="T25" fmla="*/ 221 h 426"/>
                <a:gd name="T26" fmla="*/ 187 w 240"/>
                <a:gd name="T27" fmla="*/ 21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" h="426">
                  <a:moveTo>
                    <a:pt x="187" y="214"/>
                  </a:moveTo>
                  <a:cubicBezTo>
                    <a:pt x="183" y="212"/>
                    <a:pt x="181" y="211"/>
                    <a:pt x="179" y="209"/>
                  </a:cubicBezTo>
                  <a:cubicBezTo>
                    <a:pt x="124" y="154"/>
                    <a:pt x="69" y="99"/>
                    <a:pt x="14" y="43"/>
                  </a:cubicBezTo>
                  <a:cubicBezTo>
                    <a:pt x="7" y="37"/>
                    <a:pt x="3" y="30"/>
                    <a:pt x="6" y="21"/>
                  </a:cubicBezTo>
                  <a:cubicBezTo>
                    <a:pt x="9" y="6"/>
                    <a:pt x="28" y="0"/>
                    <a:pt x="40" y="9"/>
                  </a:cubicBezTo>
                  <a:cubicBezTo>
                    <a:pt x="41" y="11"/>
                    <a:pt x="43" y="12"/>
                    <a:pt x="44" y="14"/>
                  </a:cubicBezTo>
                  <a:cubicBezTo>
                    <a:pt x="105" y="75"/>
                    <a:pt x="166" y="136"/>
                    <a:pt x="227" y="196"/>
                  </a:cubicBezTo>
                  <a:cubicBezTo>
                    <a:pt x="240" y="209"/>
                    <a:pt x="240" y="220"/>
                    <a:pt x="227" y="233"/>
                  </a:cubicBezTo>
                  <a:cubicBezTo>
                    <a:pt x="166" y="294"/>
                    <a:pt x="105" y="355"/>
                    <a:pt x="44" y="416"/>
                  </a:cubicBezTo>
                  <a:cubicBezTo>
                    <a:pt x="37" y="423"/>
                    <a:pt x="29" y="426"/>
                    <a:pt x="20" y="424"/>
                  </a:cubicBezTo>
                  <a:cubicBezTo>
                    <a:pt x="6" y="419"/>
                    <a:pt x="0" y="402"/>
                    <a:pt x="10" y="390"/>
                  </a:cubicBezTo>
                  <a:cubicBezTo>
                    <a:pt x="11" y="388"/>
                    <a:pt x="13" y="387"/>
                    <a:pt x="15" y="385"/>
                  </a:cubicBezTo>
                  <a:cubicBezTo>
                    <a:pt x="69" y="330"/>
                    <a:pt x="124" y="275"/>
                    <a:pt x="179" y="221"/>
                  </a:cubicBezTo>
                  <a:cubicBezTo>
                    <a:pt x="181" y="219"/>
                    <a:pt x="183" y="217"/>
                    <a:pt x="187" y="214"/>
                  </a:cubicBezTo>
                  <a:close/>
                </a:path>
              </a:pathLst>
            </a:custGeom>
            <a:grpFill/>
            <a:ln w="6350"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257175">
                <a:defRPr/>
              </a:pPr>
              <a:endParaRPr lang="en-GB" sz="1013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C28D32-0509-4627-92C5-6DCB0E8A241F}"/>
              </a:ext>
            </a:extLst>
          </p:cNvPr>
          <p:cNvGrpSpPr/>
          <p:nvPr/>
        </p:nvGrpSpPr>
        <p:grpSpPr>
          <a:xfrm>
            <a:off x="6993441" y="2699462"/>
            <a:ext cx="180294" cy="178594"/>
            <a:chOff x="2298403" y="1840248"/>
            <a:chExt cx="305436" cy="302556"/>
          </a:xfrm>
          <a:solidFill>
            <a:schemeClr val="tx2"/>
          </a:solidFill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2A38BC0F-1909-4AB9-A906-544A2701E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403" y="1840248"/>
              <a:ext cx="171821" cy="302556"/>
            </a:xfrm>
            <a:custGeom>
              <a:avLst/>
              <a:gdLst>
                <a:gd name="T0" fmla="*/ 187 w 240"/>
                <a:gd name="T1" fmla="*/ 214 h 426"/>
                <a:gd name="T2" fmla="*/ 179 w 240"/>
                <a:gd name="T3" fmla="*/ 209 h 426"/>
                <a:gd name="T4" fmla="*/ 14 w 240"/>
                <a:gd name="T5" fmla="*/ 43 h 426"/>
                <a:gd name="T6" fmla="*/ 6 w 240"/>
                <a:gd name="T7" fmla="*/ 21 h 426"/>
                <a:gd name="T8" fmla="*/ 40 w 240"/>
                <a:gd name="T9" fmla="*/ 9 h 426"/>
                <a:gd name="T10" fmla="*/ 44 w 240"/>
                <a:gd name="T11" fmla="*/ 14 h 426"/>
                <a:gd name="T12" fmla="*/ 227 w 240"/>
                <a:gd name="T13" fmla="*/ 196 h 426"/>
                <a:gd name="T14" fmla="*/ 227 w 240"/>
                <a:gd name="T15" fmla="*/ 233 h 426"/>
                <a:gd name="T16" fmla="*/ 44 w 240"/>
                <a:gd name="T17" fmla="*/ 416 h 426"/>
                <a:gd name="T18" fmla="*/ 20 w 240"/>
                <a:gd name="T19" fmla="*/ 424 h 426"/>
                <a:gd name="T20" fmla="*/ 10 w 240"/>
                <a:gd name="T21" fmla="*/ 390 h 426"/>
                <a:gd name="T22" fmla="*/ 15 w 240"/>
                <a:gd name="T23" fmla="*/ 385 h 426"/>
                <a:gd name="T24" fmla="*/ 179 w 240"/>
                <a:gd name="T25" fmla="*/ 221 h 426"/>
                <a:gd name="T26" fmla="*/ 187 w 240"/>
                <a:gd name="T27" fmla="*/ 21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" h="426">
                  <a:moveTo>
                    <a:pt x="187" y="214"/>
                  </a:moveTo>
                  <a:cubicBezTo>
                    <a:pt x="183" y="212"/>
                    <a:pt x="181" y="211"/>
                    <a:pt x="179" y="209"/>
                  </a:cubicBezTo>
                  <a:cubicBezTo>
                    <a:pt x="124" y="154"/>
                    <a:pt x="69" y="99"/>
                    <a:pt x="14" y="43"/>
                  </a:cubicBezTo>
                  <a:cubicBezTo>
                    <a:pt x="7" y="37"/>
                    <a:pt x="3" y="30"/>
                    <a:pt x="6" y="21"/>
                  </a:cubicBezTo>
                  <a:cubicBezTo>
                    <a:pt x="9" y="6"/>
                    <a:pt x="28" y="0"/>
                    <a:pt x="40" y="9"/>
                  </a:cubicBezTo>
                  <a:cubicBezTo>
                    <a:pt x="41" y="11"/>
                    <a:pt x="43" y="12"/>
                    <a:pt x="44" y="14"/>
                  </a:cubicBezTo>
                  <a:cubicBezTo>
                    <a:pt x="105" y="75"/>
                    <a:pt x="166" y="136"/>
                    <a:pt x="227" y="196"/>
                  </a:cubicBezTo>
                  <a:cubicBezTo>
                    <a:pt x="240" y="209"/>
                    <a:pt x="240" y="220"/>
                    <a:pt x="227" y="233"/>
                  </a:cubicBezTo>
                  <a:cubicBezTo>
                    <a:pt x="166" y="294"/>
                    <a:pt x="105" y="355"/>
                    <a:pt x="44" y="416"/>
                  </a:cubicBezTo>
                  <a:cubicBezTo>
                    <a:pt x="37" y="423"/>
                    <a:pt x="29" y="426"/>
                    <a:pt x="20" y="424"/>
                  </a:cubicBezTo>
                  <a:cubicBezTo>
                    <a:pt x="6" y="419"/>
                    <a:pt x="0" y="402"/>
                    <a:pt x="10" y="390"/>
                  </a:cubicBezTo>
                  <a:cubicBezTo>
                    <a:pt x="11" y="388"/>
                    <a:pt x="13" y="387"/>
                    <a:pt x="15" y="385"/>
                  </a:cubicBezTo>
                  <a:cubicBezTo>
                    <a:pt x="69" y="330"/>
                    <a:pt x="124" y="275"/>
                    <a:pt x="179" y="221"/>
                  </a:cubicBezTo>
                  <a:cubicBezTo>
                    <a:pt x="181" y="219"/>
                    <a:pt x="183" y="217"/>
                    <a:pt x="187" y="214"/>
                  </a:cubicBezTo>
                  <a:close/>
                </a:path>
              </a:pathLst>
            </a:custGeom>
            <a:grpFill/>
            <a:ln w="6350"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257175">
                <a:defRPr/>
              </a:pPr>
              <a:endParaRPr lang="en-GB"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55EE9522-0B16-4320-984A-0E40B1A3B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018" y="1840248"/>
              <a:ext cx="171821" cy="302556"/>
            </a:xfrm>
            <a:custGeom>
              <a:avLst/>
              <a:gdLst>
                <a:gd name="T0" fmla="*/ 187 w 240"/>
                <a:gd name="T1" fmla="*/ 214 h 426"/>
                <a:gd name="T2" fmla="*/ 179 w 240"/>
                <a:gd name="T3" fmla="*/ 209 h 426"/>
                <a:gd name="T4" fmla="*/ 14 w 240"/>
                <a:gd name="T5" fmla="*/ 43 h 426"/>
                <a:gd name="T6" fmla="*/ 6 w 240"/>
                <a:gd name="T7" fmla="*/ 21 h 426"/>
                <a:gd name="T8" fmla="*/ 40 w 240"/>
                <a:gd name="T9" fmla="*/ 9 h 426"/>
                <a:gd name="T10" fmla="*/ 44 w 240"/>
                <a:gd name="T11" fmla="*/ 14 h 426"/>
                <a:gd name="T12" fmla="*/ 227 w 240"/>
                <a:gd name="T13" fmla="*/ 196 h 426"/>
                <a:gd name="T14" fmla="*/ 227 w 240"/>
                <a:gd name="T15" fmla="*/ 233 h 426"/>
                <a:gd name="T16" fmla="*/ 44 w 240"/>
                <a:gd name="T17" fmla="*/ 416 h 426"/>
                <a:gd name="T18" fmla="*/ 20 w 240"/>
                <a:gd name="T19" fmla="*/ 424 h 426"/>
                <a:gd name="T20" fmla="*/ 10 w 240"/>
                <a:gd name="T21" fmla="*/ 390 h 426"/>
                <a:gd name="T22" fmla="*/ 15 w 240"/>
                <a:gd name="T23" fmla="*/ 385 h 426"/>
                <a:gd name="T24" fmla="*/ 179 w 240"/>
                <a:gd name="T25" fmla="*/ 221 h 426"/>
                <a:gd name="T26" fmla="*/ 187 w 240"/>
                <a:gd name="T27" fmla="*/ 21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" h="426">
                  <a:moveTo>
                    <a:pt x="187" y="214"/>
                  </a:moveTo>
                  <a:cubicBezTo>
                    <a:pt x="183" y="212"/>
                    <a:pt x="181" y="211"/>
                    <a:pt x="179" y="209"/>
                  </a:cubicBezTo>
                  <a:cubicBezTo>
                    <a:pt x="124" y="154"/>
                    <a:pt x="69" y="99"/>
                    <a:pt x="14" y="43"/>
                  </a:cubicBezTo>
                  <a:cubicBezTo>
                    <a:pt x="7" y="37"/>
                    <a:pt x="3" y="30"/>
                    <a:pt x="6" y="21"/>
                  </a:cubicBezTo>
                  <a:cubicBezTo>
                    <a:pt x="9" y="6"/>
                    <a:pt x="28" y="0"/>
                    <a:pt x="40" y="9"/>
                  </a:cubicBezTo>
                  <a:cubicBezTo>
                    <a:pt x="41" y="11"/>
                    <a:pt x="43" y="12"/>
                    <a:pt x="44" y="14"/>
                  </a:cubicBezTo>
                  <a:cubicBezTo>
                    <a:pt x="105" y="75"/>
                    <a:pt x="166" y="136"/>
                    <a:pt x="227" y="196"/>
                  </a:cubicBezTo>
                  <a:cubicBezTo>
                    <a:pt x="240" y="209"/>
                    <a:pt x="240" y="220"/>
                    <a:pt x="227" y="233"/>
                  </a:cubicBezTo>
                  <a:cubicBezTo>
                    <a:pt x="166" y="294"/>
                    <a:pt x="105" y="355"/>
                    <a:pt x="44" y="416"/>
                  </a:cubicBezTo>
                  <a:cubicBezTo>
                    <a:pt x="37" y="423"/>
                    <a:pt x="29" y="426"/>
                    <a:pt x="20" y="424"/>
                  </a:cubicBezTo>
                  <a:cubicBezTo>
                    <a:pt x="6" y="419"/>
                    <a:pt x="0" y="402"/>
                    <a:pt x="10" y="390"/>
                  </a:cubicBezTo>
                  <a:cubicBezTo>
                    <a:pt x="11" y="388"/>
                    <a:pt x="13" y="387"/>
                    <a:pt x="15" y="385"/>
                  </a:cubicBezTo>
                  <a:cubicBezTo>
                    <a:pt x="69" y="330"/>
                    <a:pt x="124" y="275"/>
                    <a:pt x="179" y="221"/>
                  </a:cubicBezTo>
                  <a:cubicBezTo>
                    <a:pt x="181" y="219"/>
                    <a:pt x="183" y="217"/>
                    <a:pt x="187" y="214"/>
                  </a:cubicBezTo>
                  <a:close/>
                </a:path>
              </a:pathLst>
            </a:custGeom>
            <a:grpFill/>
            <a:ln w="6350"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257175">
                <a:defRPr/>
              </a:pPr>
              <a:endParaRPr lang="en-GB" sz="1013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A59BC35-12CF-40A8-B20C-E6EFD8419F66}"/>
              </a:ext>
            </a:extLst>
          </p:cNvPr>
          <p:cNvGrpSpPr/>
          <p:nvPr/>
        </p:nvGrpSpPr>
        <p:grpSpPr>
          <a:xfrm>
            <a:off x="3336463" y="3775983"/>
            <a:ext cx="402433" cy="425430"/>
            <a:chOff x="682142" y="2316051"/>
            <a:chExt cx="354486" cy="374743"/>
          </a:xfrm>
          <a:solidFill>
            <a:schemeClr val="accent1"/>
          </a:solidFill>
        </p:grpSpPr>
        <p:sp>
          <p:nvSpPr>
            <p:cNvPr id="54" name="Freeform: Shape 60">
              <a:extLst>
                <a:ext uri="{FF2B5EF4-FFF2-40B4-BE49-F238E27FC236}">
                  <a16:creationId xmlns:a16="http://schemas.microsoft.com/office/drawing/2014/main" id="{BA219F1D-BFD9-43A6-93C2-3288474A6915}"/>
                </a:ext>
              </a:extLst>
            </p:cNvPr>
            <p:cNvSpPr/>
            <p:nvPr/>
          </p:nvSpPr>
          <p:spPr>
            <a:xfrm>
              <a:off x="763168" y="2316051"/>
              <a:ext cx="192435" cy="192436"/>
            </a:xfrm>
            <a:custGeom>
              <a:avLst/>
              <a:gdLst/>
              <a:ahLst/>
              <a:cxnLst/>
              <a:rect l="0" t="0" r="0" b="0"/>
              <a:pathLst>
                <a:path w="249827" h="249827">
                  <a:moveTo>
                    <a:pt x="232453" y="127262"/>
                  </a:moveTo>
                  <a:cubicBezTo>
                    <a:pt x="232453" y="185357"/>
                    <a:pt x="185357" y="232453"/>
                    <a:pt x="127262" y="232453"/>
                  </a:cubicBezTo>
                  <a:cubicBezTo>
                    <a:pt x="69167" y="232453"/>
                    <a:pt x="22071" y="185357"/>
                    <a:pt x="22071" y="127262"/>
                  </a:cubicBezTo>
                  <a:cubicBezTo>
                    <a:pt x="22071" y="69167"/>
                    <a:pt x="69167" y="22071"/>
                    <a:pt x="127262" y="22071"/>
                  </a:cubicBezTo>
                  <a:cubicBezTo>
                    <a:pt x="185357" y="22071"/>
                    <a:pt x="232453" y="69167"/>
                    <a:pt x="232453" y="127262"/>
                  </a:cubicBezTo>
                  <a:close/>
                </a:path>
              </a:pathLst>
            </a:custGeom>
            <a:grpFill/>
            <a:ln w="42636" cap="flat">
              <a:noFill/>
              <a:prstDash val="solid"/>
              <a:miter/>
            </a:ln>
          </p:spPr>
          <p:txBody>
            <a:bodyPr/>
            <a:lstStyle/>
            <a:p>
              <a:pPr defTabSz="257175">
                <a:defRPr/>
              </a:pPr>
              <a:endParaRPr lang="en-GB"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: Shape 61">
              <a:extLst>
                <a:ext uri="{FF2B5EF4-FFF2-40B4-BE49-F238E27FC236}">
                  <a16:creationId xmlns:a16="http://schemas.microsoft.com/office/drawing/2014/main" id="{8BCAC7EF-DF23-4D3E-898F-28641301040E}"/>
                </a:ext>
              </a:extLst>
            </p:cNvPr>
            <p:cNvSpPr/>
            <p:nvPr/>
          </p:nvSpPr>
          <p:spPr>
            <a:xfrm>
              <a:off x="682142" y="2498358"/>
              <a:ext cx="354486" cy="192436"/>
            </a:xfrm>
            <a:custGeom>
              <a:avLst/>
              <a:gdLst/>
              <a:ahLst/>
              <a:cxnLst/>
              <a:rect l="0" t="0" r="0" b="0"/>
              <a:pathLst>
                <a:path w="460209" h="249827">
                  <a:moveTo>
                    <a:pt x="442834" y="232453"/>
                  </a:moveTo>
                  <a:lnTo>
                    <a:pt x="442834" y="127262"/>
                  </a:lnTo>
                  <a:cubicBezTo>
                    <a:pt x="442834" y="111483"/>
                    <a:pt x="434945" y="95705"/>
                    <a:pt x="421796" y="85186"/>
                  </a:cubicBezTo>
                  <a:cubicBezTo>
                    <a:pt x="392869" y="61518"/>
                    <a:pt x="356052" y="45739"/>
                    <a:pt x="319235" y="35220"/>
                  </a:cubicBezTo>
                  <a:cubicBezTo>
                    <a:pt x="292937" y="27331"/>
                    <a:pt x="264010" y="22071"/>
                    <a:pt x="232453" y="22071"/>
                  </a:cubicBezTo>
                  <a:cubicBezTo>
                    <a:pt x="203525" y="22071"/>
                    <a:pt x="174598" y="27331"/>
                    <a:pt x="145670" y="35220"/>
                  </a:cubicBezTo>
                  <a:cubicBezTo>
                    <a:pt x="108854" y="45739"/>
                    <a:pt x="72037" y="64148"/>
                    <a:pt x="43110" y="85186"/>
                  </a:cubicBezTo>
                  <a:cubicBezTo>
                    <a:pt x="29961" y="95705"/>
                    <a:pt x="22071" y="111483"/>
                    <a:pt x="22071" y="127262"/>
                  </a:cubicBezTo>
                  <a:lnTo>
                    <a:pt x="22071" y="232453"/>
                  </a:lnTo>
                  <a:lnTo>
                    <a:pt x="442834" y="232453"/>
                  </a:lnTo>
                  <a:close/>
                </a:path>
              </a:pathLst>
            </a:custGeom>
            <a:grpFill/>
            <a:ln w="42636" cap="flat">
              <a:noFill/>
              <a:prstDash val="solid"/>
              <a:miter/>
            </a:ln>
          </p:spPr>
          <p:txBody>
            <a:bodyPr/>
            <a:lstStyle/>
            <a:p>
              <a:pPr defTabSz="257175">
                <a:defRPr/>
              </a:pPr>
              <a:endParaRPr lang="en-GB" sz="1013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19F1486A-ECF4-4E83-B12C-F2EF2BF63D17}"/>
              </a:ext>
            </a:extLst>
          </p:cNvPr>
          <p:cNvSpPr/>
          <p:nvPr/>
        </p:nvSpPr>
        <p:spPr>
          <a:xfrm>
            <a:off x="5910774" y="3658037"/>
            <a:ext cx="661326" cy="661327"/>
          </a:xfrm>
          <a:prstGeom prst="ellipse">
            <a:avLst/>
          </a:prstGeom>
          <a:noFill/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endParaRPr lang="en-GB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541960-A58C-4BAC-8440-FE26F4C18D5C}"/>
              </a:ext>
            </a:extLst>
          </p:cNvPr>
          <p:cNvSpPr/>
          <p:nvPr/>
        </p:nvSpPr>
        <p:spPr>
          <a:xfrm>
            <a:off x="5861287" y="4350515"/>
            <a:ext cx="760304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defRPr/>
            </a:pPr>
            <a:r>
              <a:rPr lang="en-GB" sz="1013" b="1" dirty="0">
                <a:solidFill>
                  <a:srgbClr val="1D6FA9"/>
                </a:solidFill>
                <a:latin typeface="Calibri"/>
              </a:rPr>
              <a:t>6</a:t>
            </a:r>
            <a:br>
              <a:rPr lang="en-GB" sz="1013" b="1" dirty="0">
                <a:solidFill>
                  <a:srgbClr val="1D6FA9"/>
                </a:solidFill>
                <a:latin typeface="Calibri"/>
              </a:rPr>
            </a:br>
            <a:r>
              <a:rPr lang="tr-TR" sz="1013" b="1" dirty="0">
                <a:solidFill>
                  <a:srgbClr val="1D6FA9"/>
                </a:solidFill>
                <a:latin typeface="Calibri"/>
              </a:rPr>
              <a:t>kıta</a:t>
            </a:r>
            <a:endParaRPr lang="en-GB" sz="1013" b="1" dirty="0">
              <a:solidFill>
                <a:srgbClr val="1D6FA9"/>
              </a:solidFill>
              <a:latin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7F5AE9-B3A9-41EA-BB31-C636B4CF471E}"/>
              </a:ext>
            </a:extLst>
          </p:cNvPr>
          <p:cNvSpPr txBox="1"/>
          <p:nvPr/>
        </p:nvSpPr>
        <p:spPr>
          <a:xfrm>
            <a:off x="2495601" y="1556792"/>
            <a:ext cx="73277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buClr>
                <a:srgbClr val="36AFCE"/>
              </a:buClr>
              <a:defRPr/>
            </a:pPr>
            <a:r>
              <a:rPr lang="en-GB" sz="1500" b="1" dirty="0">
                <a:solidFill>
                  <a:srgbClr val="44546A"/>
                </a:solidFill>
                <a:latin typeface="Calibri"/>
              </a:rPr>
              <a:t>ECHELON-1</a:t>
            </a:r>
            <a:r>
              <a:rPr lang="tr-TR" sz="1500" b="1" dirty="0">
                <a:solidFill>
                  <a:srgbClr val="44546A"/>
                </a:solidFill>
                <a:latin typeface="Calibri"/>
              </a:rPr>
              <a:t> ileri evre </a:t>
            </a:r>
            <a:r>
              <a:rPr lang="tr-TR" sz="1500" b="1" dirty="0" err="1">
                <a:solidFill>
                  <a:srgbClr val="44546A"/>
                </a:solidFill>
                <a:latin typeface="Calibri"/>
              </a:rPr>
              <a:t>HL’de</a:t>
            </a:r>
            <a:r>
              <a:rPr lang="tr-TR" sz="1500" b="1" dirty="0">
                <a:solidFill>
                  <a:srgbClr val="44546A"/>
                </a:solidFill>
                <a:latin typeface="Calibri"/>
              </a:rPr>
              <a:t> birinci basamak tedavide yeni bir tedavi rejiminin etkililiğini inceleyen, </a:t>
            </a:r>
            <a:r>
              <a:rPr lang="tr-TR" sz="1500" b="1" dirty="0" err="1">
                <a:solidFill>
                  <a:srgbClr val="C00000"/>
                </a:solidFill>
                <a:latin typeface="Calibri"/>
              </a:rPr>
              <a:t>randomize</a:t>
            </a:r>
            <a:r>
              <a:rPr lang="tr-TR" sz="1500" b="1" dirty="0">
                <a:solidFill>
                  <a:srgbClr val="C00000"/>
                </a:solidFill>
                <a:latin typeface="Calibri"/>
              </a:rPr>
              <a:t>,  </a:t>
            </a:r>
          </a:p>
          <a:p>
            <a:pPr algn="ctr" defTabSz="257175">
              <a:buClr>
                <a:srgbClr val="36AFCE"/>
              </a:buClr>
              <a:defRPr/>
            </a:pPr>
            <a:r>
              <a:rPr lang="tr-TR" sz="1500" b="1" dirty="0">
                <a:solidFill>
                  <a:srgbClr val="C00000"/>
                </a:solidFill>
                <a:latin typeface="Calibri"/>
              </a:rPr>
              <a:t>küresel</a:t>
            </a:r>
            <a:r>
              <a:rPr lang="en-GB" sz="15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tr-TR" sz="1500" b="1" dirty="0">
                <a:solidFill>
                  <a:srgbClr val="C00000"/>
                </a:solidFill>
                <a:latin typeface="Calibri"/>
              </a:rPr>
              <a:t>ilk çalışmadır </a:t>
            </a:r>
            <a:endParaRPr lang="en-GB" sz="1500" b="1" dirty="0">
              <a:solidFill>
                <a:srgbClr val="C0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330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2EE7995-69F7-4A8C-B2ED-F054A6B072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68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2EE7995-69F7-4A8C-B2ED-F054A6B072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8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35560" y="1241856"/>
            <a:ext cx="7992888" cy="1360547"/>
          </a:xfrm>
        </p:spPr>
        <p:txBody>
          <a:bodyPr/>
          <a:lstStyle/>
          <a:p>
            <a:pPr marL="0" indent="0">
              <a:buNone/>
            </a:pPr>
            <a:r>
              <a:rPr lang="tr-TR" sz="1400" b="1" dirty="0"/>
              <a:t>Dahil etme </a:t>
            </a:r>
            <a:r>
              <a:rPr lang="en-US" sz="1400" b="1" dirty="0" err="1"/>
              <a:t>kriterleri</a:t>
            </a:r>
            <a:r>
              <a:rPr lang="en-US" sz="1400" b="1" dirty="0"/>
              <a:t>:</a:t>
            </a:r>
            <a:endParaRPr lang="tr-TR" sz="1400" b="1" dirty="0"/>
          </a:p>
          <a:p>
            <a:pPr marL="0" indent="0">
              <a:buNone/>
            </a:pPr>
            <a:r>
              <a:rPr lang="tr-TR" sz="1400" dirty="0"/>
              <a:t>Y</a:t>
            </a:r>
            <a:r>
              <a:rPr lang="en-US" sz="1400" dirty="0" err="1"/>
              <a:t>aş</a:t>
            </a:r>
            <a:r>
              <a:rPr lang="en-US" sz="1400" dirty="0"/>
              <a:t> ≥18 ; </a:t>
            </a:r>
            <a:r>
              <a:rPr lang="en-US" sz="1400" dirty="0" err="1"/>
              <a:t>klasik</a:t>
            </a:r>
            <a:r>
              <a:rPr lang="en-US" sz="1400" dirty="0"/>
              <a:t> HL </a:t>
            </a:r>
            <a:r>
              <a:rPr lang="en-US" sz="1400" dirty="0" err="1"/>
              <a:t>evre</a:t>
            </a:r>
            <a:r>
              <a:rPr lang="en-US" sz="1400" dirty="0"/>
              <a:t> III </a:t>
            </a:r>
            <a:r>
              <a:rPr lang="en-US" sz="1400" dirty="0" err="1"/>
              <a:t>veya</a:t>
            </a:r>
            <a:r>
              <a:rPr lang="en-US" sz="1400" dirty="0"/>
              <a:t> IV; ECOG PS</a:t>
            </a:r>
            <a:r>
              <a:rPr lang="tr-TR" sz="1400" dirty="0"/>
              <a:t> </a:t>
            </a:r>
            <a:r>
              <a:rPr lang="en-US" sz="1400" dirty="0"/>
              <a:t>0, 1 </a:t>
            </a:r>
            <a:r>
              <a:rPr lang="en-US" sz="1400" dirty="0" err="1"/>
              <a:t>veya</a:t>
            </a:r>
            <a:r>
              <a:rPr lang="en-US" sz="1400" dirty="0"/>
              <a:t> 2 </a:t>
            </a:r>
            <a:r>
              <a:rPr lang="en-US" sz="1400" dirty="0" err="1"/>
              <a:t>olan</a:t>
            </a:r>
            <a:r>
              <a:rPr lang="en-US" sz="1400" dirty="0"/>
              <a:t> </a:t>
            </a:r>
            <a:r>
              <a:rPr lang="tr-TR" sz="1400" dirty="0"/>
              <a:t>hasta</a:t>
            </a:r>
            <a:r>
              <a:rPr lang="en-US" sz="1400" dirty="0"/>
              <a:t>; </a:t>
            </a:r>
            <a:r>
              <a:rPr lang="en-US" sz="1400" dirty="0" err="1"/>
              <a:t>ölçülebilir</a:t>
            </a:r>
            <a:r>
              <a:rPr lang="en-US" sz="1400" dirty="0"/>
              <a:t> </a:t>
            </a:r>
            <a:r>
              <a:rPr lang="en-US" sz="1400" dirty="0" err="1"/>
              <a:t>hastalık</a:t>
            </a:r>
            <a:r>
              <a:rPr lang="en-US" sz="1400" dirty="0"/>
              <a:t>; </a:t>
            </a:r>
            <a:r>
              <a:rPr lang="en-US" sz="1400" dirty="0" err="1"/>
              <a:t>yeterli</a:t>
            </a:r>
            <a:r>
              <a:rPr lang="en-US" sz="1400" dirty="0"/>
              <a:t> </a:t>
            </a:r>
            <a:r>
              <a:rPr lang="en-US" sz="1400" dirty="0" err="1"/>
              <a:t>karaciğer</a:t>
            </a:r>
            <a:r>
              <a:rPr lang="en-US" sz="1400" dirty="0"/>
              <a:t> ve </a:t>
            </a:r>
            <a:r>
              <a:rPr lang="en-US" sz="1400" dirty="0" err="1"/>
              <a:t>böbrek</a:t>
            </a:r>
            <a:r>
              <a:rPr lang="en-US" sz="1400" dirty="0"/>
              <a:t> </a:t>
            </a:r>
            <a:r>
              <a:rPr lang="en-US" sz="1400" dirty="0" err="1"/>
              <a:t>fonksiyonu</a:t>
            </a:r>
            <a:endParaRPr lang="en-US" sz="1400" dirty="0"/>
          </a:p>
          <a:p>
            <a:pPr lvl="1"/>
            <a:endParaRPr lang="en-US" sz="1350" baseline="30000" dirty="0"/>
          </a:p>
          <a:p>
            <a:endParaRPr lang="en-US" sz="1350" dirty="0"/>
          </a:p>
        </p:txBody>
      </p:sp>
      <p:sp>
        <p:nvSpPr>
          <p:cNvPr id="29" name="Title 7"/>
          <p:cNvSpPr>
            <a:spLocks noGrp="1"/>
          </p:cNvSpPr>
          <p:nvPr>
            <p:ph type="title"/>
          </p:nvPr>
        </p:nvSpPr>
        <p:spPr>
          <a:xfrm>
            <a:off x="3007818" y="373930"/>
            <a:ext cx="6171902" cy="534790"/>
          </a:xfrm>
        </p:spPr>
        <p:txBody>
          <a:bodyPr vert="horz">
            <a:normAutofit/>
          </a:bodyPr>
          <a:lstStyle/>
          <a:p>
            <a:pPr defTabSz="384048">
              <a:defRPr/>
            </a:pPr>
            <a:r>
              <a:rPr lang="tr-TR" sz="2400" b="1" dirty="0">
                <a:latin typeface="+mn-lt"/>
                <a:cs typeface="Calibri" panose="020F0502020204030204" pitchFamily="34" charset="0"/>
              </a:rPr>
              <a:t>ECHELON-1  Çalışma Tasarımı</a:t>
            </a:r>
            <a:endParaRPr lang="en-US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75520" y="6093296"/>
            <a:ext cx="6053446" cy="255496"/>
          </a:xfrm>
        </p:spPr>
        <p:txBody>
          <a:bodyPr>
            <a:norm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Connors JM, et al. N </a:t>
            </a:r>
            <a:r>
              <a:rPr lang="en-US" sz="700" dirty="0" err="1">
                <a:solidFill>
                  <a:schemeClr val="tx1"/>
                </a:solidFill>
              </a:rPr>
              <a:t>Engl</a:t>
            </a:r>
            <a:r>
              <a:rPr lang="en-US" sz="700" dirty="0">
                <a:solidFill>
                  <a:schemeClr val="tx1"/>
                </a:solidFill>
              </a:rPr>
              <a:t> J Med. 2018;378:331-44</a:t>
            </a:r>
          </a:p>
        </p:txBody>
      </p:sp>
      <p:sp>
        <p:nvSpPr>
          <p:cNvPr id="79" name="Content Placeholder 5"/>
          <p:cNvSpPr txBox="1">
            <a:spLocks/>
          </p:cNvSpPr>
          <p:nvPr/>
        </p:nvSpPr>
        <p:spPr>
          <a:xfrm>
            <a:off x="3071814" y="2570612"/>
            <a:ext cx="6048375" cy="215466"/>
          </a:xfrm>
          <a:prstGeom prst="rect">
            <a:avLst/>
          </a:prstGeom>
        </p:spPr>
        <p:txBody>
          <a:bodyPr/>
          <a:lstStyle>
            <a:lvl1pPr marL="179388" indent="-179388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355F"/>
                </a:solidFill>
                <a:latin typeface="+mn-lt"/>
                <a:ea typeface="+mn-ea"/>
                <a:cs typeface="+mn-cs"/>
              </a:defRPr>
            </a:lvl1pPr>
            <a:lvl2pPr marL="358775" indent="-1793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–"/>
              <a:defRPr sz="1200" kern="1200">
                <a:solidFill>
                  <a:srgbClr val="00355F"/>
                </a:solidFill>
                <a:latin typeface="+mn-lt"/>
                <a:ea typeface="+mn-ea"/>
                <a:cs typeface="+mn-cs"/>
              </a:defRPr>
            </a:lvl2pPr>
            <a:lvl3pPr marL="538163" indent="-1793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  <a:defRPr sz="1100" kern="1200">
                <a:solidFill>
                  <a:srgbClr val="00355F"/>
                </a:solidFill>
                <a:latin typeface="+mn-lt"/>
                <a:ea typeface="+mn-ea"/>
                <a:cs typeface="+mn-cs"/>
              </a:defRPr>
            </a:lvl3pPr>
            <a:lvl4pPr marL="717550" indent="-1793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 sz="1000" kern="1200">
                <a:solidFill>
                  <a:srgbClr val="00355F"/>
                </a:solidFill>
                <a:latin typeface="+mn-lt"/>
                <a:ea typeface="+mn-ea"/>
                <a:cs typeface="+mn-cs"/>
              </a:defRPr>
            </a:lvl4pPr>
            <a:lvl5pPr marL="896938" indent="-1793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900" kern="1200">
                <a:solidFill>
                  <a:srgbClr val="0035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chemeClr val="tx1"/>
                </a:solidFill>
              </a:rPr>
              <a:t>ECHELON-1 </a:t>
            </a:r>
            <a:r>
              <a:rPr lang="tr-TR" b="1" dirty="0">
                <a:solidFill>
                  <a:schemeClr val="tx1"/>
                </a:solidFill>
              </a:rPr>
              <a:t>Çalışma Dizaynı</a:t>
            </a:r>
            <a:endParaRPr lang="en-GB" b="1" baseline="300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34"/>
          <p:cNvCxnSpPr>
            <a:cxnSpLocks noChangeShapeType="1"/>
            <a:endCxn id="20" idx="1"/>
          </p:cNvCxnSpPr>
          <p:nvPr/>
        </p:nvCxnSpPr>
        <p:spPr bwMode="auto">
          <a:xfrm>
            <a:off x="4130912" y="3966701"/>
            <a:ext cx="590851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2" name="Straight Arrow Connector 35"/>
          <p:cNvCxnSpPr>
            <a:cxnSpLocks noChangeShapeType="1"/>
            <a:stCxn id="17" idx="3"/>
            <a:endCxn id="18" idx="1"/>
          </p:cNvCxnSpPr>
          <p:nvPr/>
        </p:nvCxnSpPr>
        <p:spPr bwMode="auto">
          <a:xfrm>
            <a:off x="3595690" y="3628120"/>
            <a:ext cx="206312" cy="297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3" name="Straight Arrow Connector 36"/>
          <p:cNvCxnSpPr>
            <a:cxnSpLocks noChangeShapeType="1"/>
          </p:cNvCxnSpPr>
          <p:nvPr/>
        </p:nvCxnSpPr>
        <p:spPr bwMode="auto">
          <a:xfrm>
            <a:off x="6982273" y="3244380"/>
            <a:ext cx="300633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4" name="Straight Arrow Connector 38"/>
          <p:cNvCxnSpPr>
            <a:cxnSpLocks noChangeShapeType="1"/>
            <a:stCxn id="23" idx="2"/>
            <a:endCxn id="24" idx="1"/>
          </p:cNvCxnSpPr>
          <p:nvPr/>
        </p:nvCxnSpPr>
        <p:spPr bwMode="auto">
          <a:xfrm flipV="1">
            <a:off x="7597680" y="3544240"/>
            <a:ext cx="304352" cy="14314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" name="Straight Arrow Connector 22"/>
          <p:cNvCxnSpPr>
            <a:cxnSpLocks noChangeShapeType="1"/>
            <a:endCxn id="19" idx="1"/>
          </p:cNvCxnSpPr>
          <p:nvPr/>
        </p:nvCxnSpPr>
        <p:spPr bwMode="auto">
          <a:xfrm flipV="1">
            <a:off x="4097242" y="3248104"/>
            <a:ext cx="383233" cy="74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6" name="Straight Arrow Connector 25"/>
          <p:cNvCxnSpPr>
            <a:cxnSpLocks noChangeShapeType="1"/>
          </p:cNvCxnSpPr>
          <p:nvPr/>
        </p:nvCxnSpPr>
        <p:spPr bwMode="auto">
          <a:xfrm>
            <a:off x="6982273" y="3809927"/>
            <a:ext cx="300633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7" name="Rectangle 16"/>
          <p:cNvSpPr/>
          <p:nvPr/>
        </p:nvSpPr>
        <p:spPr>
          <a:xfrm>
            <a:off x="3264548" y="2956399"/>
            <a:ext cx="331142" cy="13434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defTabSz="514338">
              <a:defRPr/>
            </a:pPr>
            <a:r>
              <a:rPr lang="tr-TR" sz="938" b="1" kern="0" dirty="0">
                <a:solidFill>
                  <a:schemeClr val="bg1"/>
                </a:solidFill>
                <a:cs typeface="Arial"/>
              </a:rPr>
              <a:t>Tarama</a:t>
            </a:r>
            <a:endParaRPr lang="en-US" sz="938" b="1" kern="0" dirty="0">
              <a:solidFill>
                <a:schemeClr val="bg1"/>
              </a:solidFill>
              <a:cs typeface="Arial"/>
            </a:endParaRPr>
          </a:p>
          <a:p>
            <a:pPr algn="ctr" defTabSz="514338">
              <a:defRPr/>
            </a:pPr>
            <a:r>
              <a:rPr lang="en-US" sz="938" b="1" kern="0" dirty="0">
                <a:solidFill>
                  <a:schemeClr val="bg1"/>
                </a:solidFill>
                <a:cs typeface="Arial"/>
              </a:rPr>
              <a:t> </a:t>
            </a:r>
            <a:r>
              <a:rPr lang="tr-TR" sz="938" b="1" kern="0" dirty="0">
                <a:solidFill>
                  <a:schemeClr val="bg1"/>
                </a:solidFill>
                <a:cs typeface="Arial"/>
              </a:rPr>
              <a:t>B</a:t>
            </a:r>
            <a:r>
              <a:rPr lang="en-US" sz="938" b="1" kern="0" dirty="0">
                <a:solidFill>
                  <a:schemeClr val="bg1"/>
                </a:solidFill>
                <a:cs typeface="Arial"/>
              </a:rPr>
              <a:t>T/PET </a:t>
            </a:r>
            <a:r>
              <a:rPr lang="tr-TR" sz="938" b="1" kern="0" dirty="0">
                <a:solidFill>
                  <a:schemeClr val="bg1"/>
                </a:solidFill>
                <a:cs typeface="Arial"/>
              </a:rPr>
              <a:t>taraması</a:t>
            </a:r>
            <a:endParaRPr lang="en-US" sz="938" b="1" kern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02001" y="2962354"/>
            <a:ext cx="328910" cy="13374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defTabSz="257169">
              <a:defRPr/>
            </a:pPr>
            <a:r>
              <a:rPr lang="en-US" sz="938" b="1" kern="0" dirty="0">
                <a:solidFill>
                  <a:schemeClr val="bg1"/>
                </a:solidFill>
                <a:cs typeface="Arial"/>
              </a:rPr>
              <a:t>1:1 </a:t>
            </a:r>
            <a:r>
              <a:rPr lang="tr-TR" sz="938" b="1" kern="0" dirty="0">
                <a:solidFill>
                  <a:schemeClr val="bg1"/>
                </a:solidFill>
                <a:cs typeface="Arial"/>
              </a:rPr>
              <a:t>ransomizasyon</a:t>
            </a:r>
            <a:endParaRPr lang="en-US" sz="938" b="1" kern="0" dirty="0">
              <a:solidFill>
                <a:schemeClr val="bg1"/>
              </a:solidFill>
              <a:cs typeface="Arial"/>
            </a:endParaRPr>
          </a:p>
          <a:p>
            <a:pPr algn="ctr" defTabSz="257169">
              <a:defRPr/>
            </a:pPr>
            <a:r>
              <a:rPr lang="en-US" sz="938" b="1" kern="0" dirty="0">
                <a:solidFill>
                  <a:schemeClr val="bg1"/>
                </a:solidFill>
                <a:cs typeface="Arial"/>
              </a:rPr>
              <a:t>(N=1334)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80472" y="3029324"/>
            <a:ext cx="2501801" cy="43681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51435" anchor="ctr"/>
          <a:lstStyle/>
          <a:p>
            <a:pPr algn="ctr" defTabSz="514338">
              <a:defRPr/>
            </a:pPr>
            <a:r>
              <a:rPr lang="pt-BR" sz="938" b="1" kern="0" dirty="0">
                <a:solidFill>
                  <a:srgbClr val="333333"/>
                </a:solidFill>
                <a:cs typeface="Arial"/>
              </a:rPr>
              <a:t>ABVD x 6 </a:t>
            </a:r>
            <a:r>
              <a:rPr lang="tr-TR" sz="938" b="1" kern="0" dirty="0" err="1">
                <a:solidFill>
                  <a:srgbClr val="333333"/>
                </a:solidFill>
                <a:cs typeface="Arial"/>
              </a:rPr>
              <a:t>siklus</a:t>
            </a:r>
            <a:r>
              <a:rPr lang="pt-BR" sz="938" b="1" kern="0" dirty="0">
                <a:solidFill>
                  <a:srgbClr val="333333"/>
                </a:solidFill>
                <a:cs typeface="Arial"/>
              </a:rPr>
              <a:t> (n = 670)</a:t>
            </a:r>
            <a:endParaRPr lang="en-US" sz="938" b="1" kern="0" dirty="0">
              <a:solidFill>
                <a:srgbClr val="333333"/>
              </a:solidFill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1762" y="3633565"/>
            <a:ext cx="2256790" cy="6662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51435" anchor="ctr"/>
          <a:lstStyle/>
          <a:p>
            <a:pPr algn="ctr" defTabSz="514338">
              <a:defRPr/>
            </a:pPr>
            <a:r>
              <a:rPr lang="tr-TR" sz="938" b="1" kern="0" dirty="0">
                <a:solidFill>
                  <a:schemeClr val="tx1"/>
                </a:solidFill>
                <a:cs typeface="Arial"/>
              </a:rPr>
              <a:t>BV </a:t>
            </a:r>
            <a:r>
              <a:rPr lang="en-US" sz="938" b="1" kern="0" dirty="0">
                <a:solidFill>
                  <a:schemeClr val="tx1"/>
                </a:solidFill>
                <a:cs typeface="Arial"/>
              </a:rPr>
              <a:t>+ AVD x 6 </a:t>
            </a:r>
            <a:r>
              <a:rPr lang="tr-TR" sz="938" b="1" kern="0" dirty="0" err="1">
                <a:solidFill>
                  <a:schemeClr val="tx1"/>
                </a:solidFill>
                <a:cs typeface="Arial"/>
              </a:rPr>
              <a:t>siklus</a:t>
            </a:r>
            <a:r>
              <a:rPr lang="en-US" sz="938" b="1" kern="0" dirty="0">
                <a:solidFill>
                  <a:schemeClr val="tx1"/>
                </a:solidFill>
                <a:cs typeface="Arial"/>
              </a:rPr>
              <a:t> (n = 664)</a:t>
            </a:r>
          </a:p>
          <a:p>
            <a:pPr algn="ctr" defTabSz="514338">
              <a:defRPr/>
            </a:pPr>
            <a:r>
              <a:rPr lang="en-US" sz="938" b="1" kern="0" dirty="0" err="1">
                <a:solidFill>
                  <a:schemeClr val="tx1"/>
                </a:solidFill>
                <a:cs typeface="Arial"/>
              </a:rPr>
              <a:t>Brentu</a:t>
            </a:r>
            <a:r>
              <a:rPr lang="tr-TR" sz="938" b="1" kern="0" dirty="0">
                <a:solidFill>
                  <a:schemeClr val="tx1"/>
                </a:solidFill>
                <a:cs typeface="Arial"/>
              </a:rPr>
              <a:t>ks</a:t>
            </a:r>
            <a:r>
              <a:rPr lang="en-US" sz="938" b="1" kern="0" dirty="0" err="1">
                <a:solidFill>
                  <a:schemeClr val="tx1"/>
                </a:solidFill>
                <a:cs typeface="Arial"/>
              </a:rPr>
              <a:t>imab</a:t>
            </a:r>
            <a:r>
              <a:rPr lang="en-US" sz="938" b="1" kern="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938" b="1" kern="0" dirty="0" err="1">
                <a:solidFill>
                  <a:schemeClr val="tx1"/>
                </a:solidFill>
                <a:cs typeface="Arial"/>
              </a:rPr>
              <a:t>vedotin</a:t>
            </a:r>
            <a:r>
              <a:rPr lang="en-US" sz="938" b="1" kern="0" dirty="0">
                <a:solidFill>
                  <a:schemeClr val="tx1"/>
                </a:solidFill>
                <a:cs typeface="Arial"/>
              </a:rPr>
              <a:t>: 1,2 mg / kg IV </a:t>
            </a:r>
            <a:r>
              <a:rPr lang="en-US" sz="938" b="1" kern="0" dirty="0" err="1">
                <a:solidFill>
                  <a:schemeClr val="tx1"/>
                </a:solidFill>
                <a:cs typeface="Arial"/>
              </a:rPr>
              <a:t>infüzyon</a:t>
            </a:r>
            <a:r>
              <a:rPr lang="en-US" sz="938" b="1" kern="0" dirty="0">
                <a:solidFill>
                  <a:schemeClr val="tx1"/>
                </a:solidFill>
                <a:cs typeface="Arial"/>
              </a:rPr>
              <a:t> </a:t>
            </a:r>
            <a:r>
              <a:rPr lang="tr-TR" sz="938" b="1" kern="0" dirty="0">
                <a:solidFill>
                  <a:schemeClr val="tx1"/>
                </a:solidFill>
                <a:cs typeface="Arial"/>
              </a:rPr>
              <a:t> </a:t>
            </a:r>
          </a:p>
          <a:p>
            <a:pPr algn="ctr" defTabSz="514338">
              <a:defRPr/>
            </a:pPr>
            <a:r>
              <a:rPr lang="en-US" sz="938" b="1" kern="0" dirty="0">
                <a:solidFill>
                  <a:schemeClr val="tx1"/>
                </a:solidFill>
                <a:cs typeface="Arial"/>
              </a:rPr>
              <a:t>1 </a:t>
            </a:r>
            <a:r>
              <a:rPr lang="en-US" sz="938" b="1" kern="0" dirty="0" err="1">
                <a:solidFill>
                  <a:schemeClr val="tx1"/>
                </a:solidFill>
                <a:cs typeface="Arial"/>
              </a:rPr>
              <a:t>ve</a:t>
            </a:r>
            <a:r>
              <a:rPr lang="en-US" sz="938" b="1" kern="0" dirty="0">
                <a:solidFill>
                  <a:schemeClr val="tx1"/>
                </a:solidFill>
                <a:cs typeface="Arial"/>
              </a:rPr>
              <a:t> 15</a:t>
            </a:r>
            <a:r>
              <a:rPr lang="tr-TR" sz="938" b="1" kern="0" dirty="0">
                <a:solidFill>
                  <a:schemeClr val="tx1"/>
                </a:solidFill>
                <a:cs typeface="Arial"/>
              </a:rPr>
              <a:t> günler</a:t>
            </a:r>
            <a:endParaRPr lang="en-US" sz="938" b="1" kern="0" dirty="0">
              <a:solidFill>
                <a:schemeClr val="tx1"/>
              </a:solidFill>
              <a:cs typeface="Arial"/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953000" y="3665861"/>
            <a:ext cx="0" cy="636539"/>
          </a:xfrm>
          <a:prstGeom prst="line">
            <a:avLst/>
          </a:prstGeom>
          <a:ln w="28575"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0" y="3034535"/>
            <a:ext cx="0" cy="424904"/>
          </a:xfrm>
          <a:prstGeom prst="line">
            <a:avLst/>
          </a:prstGeom>
          <a:ln w="28575"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6200000">
            <a:off x="6825274" y="3529994"/>
            <a:ext cx="1230041" cy="314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38">
              <a:defRPr/>
            </a:pPr>
            <a:r>
              <a:rPr lang="en-US" sz="938" b="1" kern="0" dirty="0">
                <a:solidFill>
                  <a:prstClr val="white"/>
                </a:solidFill>
                <a:cs typeface="Arial"/>
              </a:rPr>
              <a:t>EOT</a:t>
            </a:r>
          </a:p>
          <a:p>
            <a:pPr algn="ctr" defTabSz="514338">
              <a:defRPr/>
            </a:pPr>
            <a:r>
              <a:rPr lang="en-US" sz="938" b="1" kern="0" dirty="0">
                <a:solidFill>
                  <a:prstClr val="white"/>
                </a:solidFill>
                <a:cs typeface="Arial"/>
              </a:rPr>
              <a:t>CT/PET scan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902032" y="2786080"/>
            <a:ext cx="898922" cy="15163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256729">
              <a:defRPr/>
            </a:pP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Takip</a:t>
            </a:r>
            <a:endParaRPr lang="tr-TR" sz="938" b="1" dirty="0">
              <a:solidFill>
                <a:srgbClr val="FFFFFF"/>
              </a:solidFill>
              <a:cs typeface="Arial" charset="0"/>
            </a:endParaRPr>
          </a:p>
          <a:p>
            <a:pPr algn="ctr" defTabSz="256729">
              <a:defRPr/>
            </a:pPr>
            <a:endParaRPr lang="en-US" sz="938" b="1" dirty="0">
              <a:solidFill>
                <a:srgbClr val="FFFFFF"/>
              </a:solidFill>
              <a:cs typeface="Arial" charset="0"/>
            </a:endParaRPr>
          </a:p>
          <a:p>
            <a:pPr algn="ctr" defTabSz="256729">
              <a:defRPr/>
            </a:pP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36 ay </a:t>
            </a:r>
            <a:r>
              <a:rPr lang="en-US" sz="938" b="1" dirty="0" err="1">
                <a:solidFill>
                  <a:srgbClr val="FFFFFF"/>
                </a:solidFill>
                <a:cs typeface="Arial" charset="0"/>
              </a:rPr>
              <a:t>boyunca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her 3 </a:t>
            </a:r>
            <a:r>
              <a:rPr lang="en-US" sz="938" b="1" dirty="0" err="1">
                <a:solidFill>
                  <a:srgbClr val="FFFFFF"/>
                </a:solidFill>
                <a:cs typeface="Arial" charset="0"/>
              </a:rPr>
              <a:t>ayda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bir, </a:t>
            </a:r>
            <a:r>
              <a:rPr lang="en-US" sz="938" b="1" dirty="0" err="1">
                <a:solidFill>
                  <a:srgbClr val="FFFFFF"/>
                </a:solidFill>
                <a:cs typeface="Arial" charset="0"/>
              </a:rPr>
              <a:t>daha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938" b="1" dirty="0" err="1">
                <a:solidFill>
                  <a:srgbClr val="FFFFFF"/>
                </a:solidFill>
                <a:cs typeface="Arial" charset="0"/>
              </a:rPr>
              <a:t>sonra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938" b="1" dirty="0" err="1">
                <a:solidFill>
                  <a:srgbClr val="FFFFFF"/>
                </a:solidFill>
                <a:cs typeface="Arial" charset="0"/>
              </a:rPr>
              <a:t>çalışma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tr-TR" sz="938" b="1" dirty="0">
                <a:solidFill>
                  <a:srgbClr val="FFFFFF"/>
                </a:solidFill>
                <a:cs typeface="Arial" charset="0"/>
              </a:rPr>
              <a:t>sonuna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938" b="1" dirty="0" err="1">
                <a:solidFill>
                  <a:srgbClr val="FFFFFF"/>
                </a:solidFill>
                <a:cs typeface="Arial" charset="0"/>
              </a:rPr>
              <a:t>kadar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her 6 </a:t>
            </a:r>
            <a:r>
              <a:rPr lang="en-US" sz="938" b="1" dirty="0" err="1">
                <a:solidFill>
                  <a:srgbClr val="FFFFFF"/>
                </a:solidFill>
                <a:cs typeface="Arial" charset="0"/>
              </a:rPr>
              <a:t>ayda</a:t>
            </a:r>
            <a:r>
              <a:rPr lang="en-US" sz="938" b="1" dirty="0">
                <a:solidFill>
                  <a:srgbClr val="FFFFFF"/>
                </a:solidFill>
                <a:cs typeface="Arial" charset="0"/>
              </a:rPr>
              <a:t> bir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08094" y="4663632"/>
            <a:ext cx="3396218" cy="56851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25016" defTabSz="612291">
              <a:defRPr/>
            </a:pPr>
            <a:r>
              <a:rPr lang="tr-TR" sz="938" b="1" dirty="0">
                <a:solidFill>
                  <a:srgbClr val="333333"/>
                </a:solidFill>
              </a:rPr>
              <a:t>2.Siklus </a:t>
            </a:r>
            <a:r>
              <a:rPr lang="en-US" sz="938" b="1" dirty="0" err="1">
                <a:solidFill>
                  <a:srgbClr val="333333"/>
                </a:solidFill>
              </a:rPr>
              <a:t>sonu</a:t>
            </a:r>
            <a:r>
              <a:rPr lang="tr-TR" sz="938" b="1" dirty="0" err="1">
                <a:solidFill>
                  <a:srgbClr val="333333"/>
                </a:solidFill>
              </a:rPr>
              <a:t>nda</a:t>
            </a:r>
            <a:r>
              <a:rPr lang="en-US" sz="938" b="1" dirty="0">
                <a:solidFill>
                  <a:srgbClr val="333333"/>
                </a:solidFill>
              </a:rPr>
              <a:t>-PET</a:t>
            </a:r>
            <a:r>
              <a:rPr lang="tr-TR" sz="938" b="1" dirty="0">
                <a:solidFill>
                  <a:srgbClr val="333333"/>
                </a:solidFill>
              </a:rPr>
              <a:t>2</a:t>
            </a:r>
            <a:r>
              <a:rPr lang="en-US" sz="938" b="1" dirty="0">
                <a:solidFill>
                  <a:srgbClr val="333333"/>
                </a:solidFill>
              </a:rPr>
              <a:t> </a:t>
            </a:r>
            <a:r>
              <a:rPr lang="en-US" sz="938" b="1" dirty="0" err="1">
                <a:solidFill>
                  <a:srgbClr val="333333"/>
                </a:solidFill>
              </a:rPr>
              <a:t>taraması</a:t>
            </a:r>
            <a:endParaRPr lang="tr-TR" sz="938" b="1" dirty="0">
              <a:solidFill>
                <a:srgbClr val="333333"/>
              </a:solidFill>
            </a:endParaRPr>
          </a:p>
          <a:p>
            <a:pPr marL="214313" indent="-214313" defTabSz="612291">
              <a:buFont typeface="Arial" panose="020B0604020202020204" pitchFamily="34" charset="0"/>
              <a:buChar char="•"/>
              <a:defRPr/>
            </a:pPr>
            <a:r>
              <a:rPr lang="en-US" sz="938" b="1" dirty="0">
                <a:solidFill>
                  <a:srgbClr val="333333"/>
                </a:solidFill>
              </a:rPr>
              <a:t>Deauville 5; </a:t>
            </a:r>
            <a:r>
              <a:rPr lang="en-US" sz="938" b="1" dirty="0" err="1">
                <a:solidFill>
                  <a:srgbClr val="333333"/>
                </a:solidFill>
              </a:rPr>
              <a:t>Hekimin</a:t>
            </a:r>
            <a:r>
              <a:rPr lang="en-US" sz="938" b="1" dirty="0">
                <a:solidFill>
                  <a:srgbClr val="333333"/>
                </a:solidFill>
              </a:rPr>
              <a:t> </a:t>
            </a:r>
            <a:r>
              <a:rPr lang="en-US" sz="938" b="1" dirty="0" err="1">
                <a:solidFill>
                  <a:srgbClr val="333333"/>
                </a:solidFill>
              </a:rPr>
              <a:t>tercihine</a:t>
            </a:r>
            <a:r>
              <a:rPr lang="en-US" sz="938" b="1" dirty="0">
                <a:solidFill>
                  <a:srgbClr val="333333"/>
                </a:solidFill>
              </a:rPr>
              <a:t> </a:t>
            </a:r>
            <a:r>
              <a:rPr lang="en-US" sz="938" b="1" dirty="0" err="1">
                <a:solidFill>
                  <a:srgbClr val="333333"/>
                </a:solidFill>
              </a:rPr>
              <a:t>göre</a:t>
            </a:r>
            <a:r>
              <a:rPr lang="en-US" sz="938" b="1" dirty="0">
                <a:solidFill>
                  <a:srgbClr val="333333"/>
                </a:solidFill>
              </a:rPr>
              <a:t> </a:t>
            </a:r>
            <a:r>
              <a:rPr lang="en-US" sz="938" b="1" dirty="0" err="1">
                <a:solidFill>
                  <a:srgbClr val="333333"/>
                </a:solidFill>
              </a:rPr>
              <a:t>alternatif</a:t>
            </a:r>
            <a:r>
              <a:rPr lang="en-US" sz="938" b="1" dirty="0">
                <a:solidFill>
                  <a:srgbClr val="333333"/>
                </a:solidFill>
              </a:rPr>
              <a:t> </a:t>
            </a:r>
            <a:r>
              <a:rPr lang="en-US" sz="938" b="1" dirty="0" err="1">
                <a:solidFill>
                  <a:srgbClr val="333333"/>
                </a:solidFill>
              </a:rPr>
              <a:t>tedavi</a:t>
            </a:r>
            <a:r>
              <a:rPr lang="en-US" sz="938" b="1" dirty="0">
                <a:solidFill>
                  <a:srgbClr val="333333"/>
                </a:solidFill>
              </a:rPr>
              <a:t> </a:t>
            </a:r>
            <a:r>
              <a:rPr lang="en-US" sz="938" b="1" dirty="0" err="1">
                <a:solidFill>
                  <a:srgbClr val="333333"/>
                </a:solidFill>
              </a:rPr>
              <a:t>alabilir</a:t>
            </a:r>
            <a:r>
              <a:rPr lang="en-US" sz="938" b="1" dirty="0">
                <a:solidFill>
                  <a:srgbClr val="333333"/>
                </a:solidFill>
              </a:rPr>
              <a:t> (</a:t>
            </a:r>
            <a:r>
              <a:rPr lang="en-US" sz="938" b="1" dirty="0" err="1">
                <a:solidFill>
                  <a:srgbClr val="333333"/>
                </a:solidFill>
              </a:rPr>
              <a:t>bir</a:t>
            </a:r>
            <a:r>
              <a:rPr lang="tr-TR" sz="938" b="1" dirty="0">
                <a:solidFill>
                  <a:srgbClr val="333333"/>
                </a:solidFill>
              </a:rPr>
              <a:t> </a:t>
            </a:r>
            <a:r>
              <a:rPr lang="tr-TR" sz="938" b="1" dirty="0" err="1">
                <a:solidFill>
                  <a:srgbClr val="333333"/>
                </a:solidFill>
              </a:rPr>
              <a:t>modifiye</a:t>
            </a:r>
            <a:r>
              <a:rPr lang="en-US" sz="938" b="1" dirty="0">
                <a:solidFill>
                  <a:srgbClr val="333333"/>
                </a:solidFill>
              </a:rPr>
              <a:t> PFS </a:t>
            </a:r>
            <a:r>
              <a:rPr lang="en-US" sz="938" b="1" dirty="0" err="1">
                <a:solidFill>
                  <a:srgbClr val="333333"/>
                </a:solidFill>
              </a:rPr>
              <a:t>olayı</a:t>
            </a:r>
            <a:r>
              <a:rPr lang="en-US" sz="938" b="1" dirty="0">
                <a:solidFill>
                  <a:srgbClr val="333333"/>
                </a:solidFill>
              </a:rPr>
              <a:t> </a:t>
            </a:r>
            <a:r>
              <a:rPr lang="tr-TR" sz="938" b="1" dirty="0">
                <a:solidFill>
                  <a:srgbClr val="333333"/>
                </a:solidFill>
              </a:rPr>
              <a:t>kabul edilmemiştir</a:t>
            </a:r>
            <a:r>
              <a:rPr lang="en-US" sz="938" b="1" dirty="0">
                <a:solidFill>
                  <a:srgbClr val="333333"/>
                </a:solidFill>
              </a:rPr>
              <a:t>)</a:t>
            </a:r>
            <a:endParaRPr lang="en-CA" sz="844" b="1" dirty="0">
              <a:solidFill>
                <a:srgbClr val="333333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944779" y="4316122"/>
            <a:ext cx="563315" cy="354955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3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B463E6E-4504-471E-BF53-1228CB98C2E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68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B463E6E-4504-471E-BF53-1228CB98C2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8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10904" y="5213033"/>
            <a:ext cx="6156000" cy="312632"/>
          </a:xfrm>
        </p:spPr>
        <p:txBody>
          <a:bodyPr/>
          <a:lstStyle/>
          <a:p>
            <a:r>
              <a:rPr lang="en-US" sz="1200" dirty="0"/>
              <a:t>IRF- </a:t>
            </a:r>
            <a:r>
              <a:rPr lang="tr-TR" sz="1200" dirty="0"/>
              <a:t>ve</a:t>
            </a:r>
            <a:r>
              <a:rPr lang="en-US" sz="1200" dirty="0"/>
              <a:t> INV-</a:t>
            </a:r>
            <a:r>
              <a:rPr lang="tr-TR" sz="1200" dirty="0"/>
              <a:t> tarafından değerlendirlen</a:t>
            </a:r>
            <a:r>
              <a:rPr lang="en-US" sz="1200" dirty="0"/>
              <a:t> </a:t>
            </a:r>
            <a:r>
              <a:rPr lang="en-US" sz="1200" dirty="0" err="1"/>
              <a:t>mPFS</a:t>
            </a:r>
            <a:r>
              <a:rPr lang="tr-TR" sz="1200" dirty="0"/>
              <a:t>’de </a:t>
            </a:r>
            <a:r>
              <a:rPr lang="tr-TR" sz="1200" b="1" dirty="0"/>
              <a:t>%91’lik uyum </a:t>
            </a:r>
            <a:r>
              <a:rPr lang="tr-TR" sz="1200" dirty="0"/>
              <a:t>vardı</a:t>
            </a:r>
            <a:r>
              <a:rPr lang="en-US" sz="1200" baseline="30000" dirty="0"/>
              <a:t>1</a:t>
            </a:r>
            <a:endParaRPr lang="en-US" sz="1200" dirty="0"/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2351585" y="620688"/>
            <a:ext cx="7848871" cy="534790"/>
          </a:xfrm>
        </p:spPr>
        <p:txBody>
          <a:bodyPr vert="horz">
            <a:noAutofit/>
          </a:bodyPr>
          <a:lstStyle/>
          <a:p>
            <a:pPr defTabSz="384048">
              <a:defRPr/>
            </a:pPr>
            <a:r>
              <a:rPr lang="tr-TR" sz="2400" b="1" dirty="0">
                <a:cs typeface="Calibri" panose="020F0502020204030204" pitchFamily="34" charset="0"/>
              </a:rPr>
              <a:t>ECHELON-1 Çalışmasının 2 Yıllık Etkililik Verileri</a:t>
            </a:r>
            <a:endParaRPr lang="en-US" sz="2400" b="1" dirty="0"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919537" y="6165304"/>
            <a:ext cx="6323353" cy="164836"/>
          </a:xfrm>
        </p:spPr>
        <p:txBody>
          <a:bodyPr>
            <a:no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Connors JM, et al. N </a:t>
            </a:r>
            <a:r>
              <a:rPr lang="en-US" sz="700" dirty="0" err="1">
                <a:solidFill>
                  <a:schemeClr val="tx1"/>
                </a:solidFill>
              </a:rPr>
              <a:t>Engl</a:t>
            </a:r>
            <a:r>
              <a:rPr lang="en-US" sz="700" dirty="0">
                <a:solidFill>
                  <a:schemeClr val="tx1"/>
                </a:solidFill>
              </a:rPr>
              <a:t> J Med. 2018;378:331-44; </a:t>
            </a:r>
          </a:p>
        </p:txBody>
      </p:sp>
      <p:sp>
        <p:nvSpPr>
          <p:cNvPr id="2062" name="Rectangle 2061"/>
          <p:cNvSpPr/>
          <p:nvPr/>
        </p:nvSpPr>
        <p:spPr>
          <a:xfrm>
            <a:off x="2728722" y="1807195"/>
            <a:ext cx="6720840" cy="6496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54000" bIns="2700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IRF </a:t>
            </a:r>
            <a:r>
              <a:rPr lang="en-US" sz="1400" dirty="0" err="1">
                <a:solidFill>
                  <a:schemeClr val="bg1"/>
                </a:solidFill>
              </a:rPr>
              <a:t>değerlendirmesine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tr-TR" sz="1400" dirty="0">
                <a:solidFill>
                  <a:schemeClr val="bg1"/>
                </a:solidFill>
              </a:rPr>
              <a:t>göre, BV</a:t>
            </a:r>
            <a:r>
              <a:rPr lang="en-US" sz="1400" dirty="0">
                <a:solidFill>
                  <a:schemeClr val="bg1"/>
                </a:solidFill>
              </a:rPr>
              <a:t> + AVD, </a:t>
            </a:r>
            <a:r>
              <a:rPr lang="en-US" sz="1400" dirty="0" err="1">
                <a:solidFill>
                  <a:schemeClr val="bg1"/>
                </a:solidFill>
              </a:rPr>
              <a:t>ABVD'ye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göre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modifiye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edilmiş</a:t>
            </a:r>
            <a:r>
              <a:rPr lang="tr-TR" sz="1400" dirty="0">
                <a:solidFill>
                  <a:schemeClr val="bg1"/>
                </a:solidFill>
              </a:rPr>
              <a:t> progresyon </a:t>
            </a:r>
            <a:r>
              <a:rPr lang="en-US" sz="1400" dirty="0" err="1">
                <a:solidFill>
                  <a:schemeClr val="bg1"/>
                </a:solidFill>
              </a:rPr>
              <a:t>olaylarının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sayısını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tr-TR" sz="1400" dirty="0">
                <a:solidFill>
                  <a:schemeClr val="bg1"/>
                </a:solidFill>
              </a:rPr>
              <a:t>anlamlı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ölçüde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azaltmıştır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(%82.1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</a:t>
            </a:r>
            <a:r>
              <a:rPr lang="tr-TR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 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%77.2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; P = 0.035)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INV </a:t>
            </a:r>
            <a:r>
              <a:rPr lang="en-US" sz="1400" dirty="0" err="1">
                <a:solidFill>
                  <a:schemeClr val="bg1"/>
                </a:solidFill>
              </a:rPr>
              <a:t>değerlendirmesi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(%81.0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</a:t>
            </a:r>
            <a:r>
              <a:rPr lang="tr-TR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 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%74.4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; P = 0.006)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1073" y="4944669"/>
            <a:ext cx="28871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 err="1"/>
              <a:t>Randomizasyondan</a:t>
            </a:r>
            <a:r>
              <a:rPr lang="en-US" sz="750" b="1" dirty="0"/>
              <a:t> </a:t>
            </a:r>
            <a:r>
              <a:rPr lang="en-US" sz="750" b="1" dirty="0" err="1"/>
              <a:t>bu</a:t>
            </a:r>
            <a:r>
              <a:rPr lang="en-US" sz="750" b="1" dirty="0"/>
              <a:t> </a:t>
            </a:r>
            <a:r>
              <a:rPr lang="en-US" sz="750" b="1" dirty="0" err="1"/>
              <a:t>yana</a:t>
            </a:r>
            <a:r>
              <a:rPr lang="en-US" sz="750" b="1" dirty="0"/>
              <a:t> </a:t>
            </a:r>
            <a:r>
              <a:rPr lang="en-US" sz="750" b="1" dirty="0" err="1"/>
              <a:t>aylar</a:t>
            </a:r>
            <a:endParaRPr lang="en-US" sz="75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07045" y="4944668"/>
            <a:ext cx="285624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 err="1"/>
              <a:t>Randomizasyondan</a:t>
            </a:r>
            <a:r>
              <a:rPr lang="en-US" sz="750" b="1" dirty="0"/>
              <a:t> </a:t>
            </a:r>
            <a:r>
              <a:rPr lang="en-US" sz="750" b="1" dirty="0" err="1"/>
              <a:t>bu</a:t>
            </a:r>
            <a:r>
              <a:rPr lang="en-US" sz="750" b="1" dirty="0"/>
              <a:t> </a:t>
            </a:r>
            <a:r>
              <a:rPr lang="en-US" sz="750" b="1" dirty="0" err="1"/>
              <a:t>yana</a:t>
            </a:r>
            <a:r>
              <a:rPr lang="en-US" sz="750" b="1" dirty="0"/>
              <a:t> </a:t>
            </a:r>
            <a:r>
              <a:rPr lang="en-US" sz="750" b="1" dirty="0" err="1"/>
              <a:t>aylar</a:t>
            </a:r>
            <a:endParaRPr lang="en-US" sz="75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40989" y="2659184"/>
            <a:ext cx="1442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mPFS per IRF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68979" y="2650442"/>
            <a:ext cx="1442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mPFS per INV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9"/>
          <a:stretch/>
        </p:blipFill>
        <p:spPr bwMode="auto">
          <a:xfrm>
            <a:off x="2763010" y="2757548"/>
            <a:ext cx="6694529" cy="218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2193177" y="3718659"/>
            <a:ext cx="1253279" cy="207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750" b="1" dirty="0"/>
              <a:t>Modifiye PFS olasılığı</a:t>
            </a:r>
            <a:endParaRPr lang="en-US" sz="75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521691" y="3717854"/>
            <a:ext cx="1253279" cy="207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750" b="1" dirty="0"/>
              <a:t>Modifiye PFS olasılığı</a:t>
            </a:r>
            <a:endParaRPr lang="en-US" sz="7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82502" y="4304587"/>
            <a:ext cx="302777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600" dirty="0"/>
              <a:t>Progresyon için HR, ölüm veya modifiye progresyon: 0.770 (%95 GA: 0.603-0.983</a:t>
            </a:r>
            <a:endParaRPr lang="en-US" sz="600" dirty="0"/>
          </a:p>
        </p:txBody>
      </p:sp>
      <p:sp>
        <p:nvSpPr>
          <p:cNvPr id="19" name="TextBox 18"/>
          <p:cNvSpPr txBox="1"/>
          <p:nvPr/>
        </p:nvSpPr>
        <p:spPr>
          <a:xfrm>
            <a:off x="4167297" y="3683217"/>
            <a:ext cx="1300055" cy="1038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tr-TR" sz="675" dirty="0"/>
              <a:t>2-yıllık mPFS tahmini (%95 GA):</a:t>
            </a:r>
            <a:endParaRPr lang="en-US" sz="675" dirty="0"/>
          </a:p>
        </p:txBody>
      </p:sp>
      <p:sp>
        <p:nvSpPr>
          <p:cNvPr id="20" name="TextBox 19"/>
          <p:cNvSpPr txBox="1"/>
          <p:nvPr/>
        </p:nvSpPr>
        <p:spPr>
          <a:xfrm>
            <a:off x="4155867" y="3916528"/>
            <a:ext cx="1734395" cy="1038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tr-TR" sz="675" b="1" dirty="0"/>
              <a:t>Medyan takip (aralık): 24.6 ay</a:t>
            </a:r>
            <a:r>
              <a:rPr lang="tr-TR" sz="675" dirty="0"/>
              <a:t> (0.0-49.0)</a:t>
            </a:r>
            <a:endParaRPr lang="en-US" sz="675" dirty="0"/>
          </a:p>
        </p:txBody>
      </p:sp>
      <p:sp>
        <p:nvSpPr>
          <p:cNvPr id="21" name="TextBox 20"/>
          <p:cNvSpPr txBox="1"/>
          <p:nvPr/>
        </p:nvSpPr>
        <p:spPr>
          <a:xfrm>
            <a:off x="3809991" y="2707081"/>
            <a:ext cx="125307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/>
              <a:t>IRF’ye göre mPFS</a:t>
            </a:r>
            <a:endParaRPr lang="en-US" sz="105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558532" y="3343465"/>
            <a:ext cx="479216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tr-TR" sz="675" dirty="0"/>
              <a:t>San</a:t>
            </a:r>
          </a:p>
          <a:p>
            <a:r>
              <a:rPr lang="tr-TR" sz="675" dirty="0"/>
              <a:t>Sansürlendi </a:t>
            </a:r>
            <a:endParaRPr lang="en-US" sz="675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490732" y="3730089"/>
            <a:ext cx="1253279" cy="207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750" b="1" dirty="0"/>
              <a:t>Modifiye PFS olasılığı</a:t>
            </a:r>
            <a:endParaRPr lang="en-US" sz="75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421281" y="4316017"/>
            <a:ext cx="302777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600" dirty="0"/>
              <a:t>Progresyon için HR, ölüm veya modifiye progresyon: 0.724 (%95 GA: 0.573-0.914</a:t>
            </a:r>
            <a:endParaRPr lang="en-US" sz="600" dirty="0"/>
          </a:p>
        </p:txBody>
      </p:sp>
      <p:sp>
        <p:nvSpPr>
          <p:cNvPr id="26" name="TextBox 25"/>
          <p:cNvSpPr txBox="1"/>
          <p:nvPr/>
        </p:nvSpPr>
        <p:spPr>
          <a:xfrm>
            <a:off x="7487712" y="3688932"/>
            <a:ext cx="1300055" cy="1038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tr-TR" sz="675" dirty="0"/>
              <a:t>2-yıllık mPFS tahmini (%95 GA):</a:t>
            </a:r>
            <a:endParaRPr lang="en-US" sz="675" dirty="0"/>
          </a:p>
        </p:txBody>
      </p:sp>
      <p:sp>
        <p:nvSpPr>
          <p:cNvPr id="27" name="TextBox 26"/>
          <p:cNvSpPr txBox="1"/>
          <p:nvPr/>
        </p:nvSpPr>
        <p:spPr>
          <a:xfrm>
            <a:off x="7487712" y="3922243"/>
            <a:ext cx="1734395" cy="1038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tr-TR" sz="675" b="1" dirty="0"/>
              <a:t>Medyan takip (aralık): 24.7 ay </a:t>
            </a:r>
            <a:r>
              <a:rPr lang="tr-TR" sz="675" dirty="0"/>
              <a:t>(0.0-49.0)</a:t>
            </a:r>
            <a:endParaRPr lang="en-US" sz="675" dirty="0"/>
          </a:p>
        </p:txBody>
      </p:sp>
      <p:sp>
        <p:nvSpPr>
          <p:cNvPr id="28" name="TextBox 27"/>
          <p:cNvSpPr txBox="1"/>
          <p:nvPr/>
        </p:nvSpPr>
        <p:spPr>
          <a:xfrm>
            <a:off x="7107546" y="2718511"/>
            <a:ext cx="125307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/>
              <a:t>INV’ye göre mPFS</a:t>
            </a:r>
            <a:endParaRPr lang="en-US" sz="105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838942" y="3354895"/>
            <a:ext cx="479216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tr-TR" sz="675" dirty="0"/>
          </a:p>
          <a:p>
            <a:r>
              <a:rPr lang="tr-TR" sz="675" dirty="0"/>
              <a:t>Sansürlendi </a:t>
            </a:r>
            <a:endParaRPr lang="en-US" sz="67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27491-EE71-4455-9A82-A7C4A06E1538}"/>
              </a:ext>
            </a:extLst>
          </p:cNvPr>
          <p:cNvSpPr txBox="1"/>
          <p:nvPr/>
        </p:nvSpPr>
        <p:spPr>
          <a:xfrm>
            <a:off x="1919537" y="5623357"/>
            <a:ext cx="297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IRF: Bağımsız İnceleme Kuruluşu (BİK)</a:t>
            </a:r>
          </a:p>
          <a:p>
            <a:r>
              <a:rPr lang="tr-TR" sz="700" dirty="0"/>
              <a:t>INV: Araştırıcı</a:t>
            </a:r>
            <a:endParaRPr lang="en-US" sz="7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A03554-9D04-4D5C-AB3D-70F79348ABDD}"/>
              </a:ext>
            </a:extLst>
          </p:cNvPr>
          <p:cNvSpPr/>
          <p:nvPr/>
        </p:nvSpPr>
        <p:spPr>
          <a:xfrm>
            <a:off x="3215680" y="1399914"/>
            <a:ext cx="5364037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1400" b="1" dirty="0" err="1">
                <a:solidFill>
                  <a:schemeClr val="bg1"/>
                </a:solidFill>
              </a:rPr>
              <a:t>Primer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Son</a:t>
            </a:r>
            <a:r>
              <a:rPr lang="tr-TR" sz="1400" b="1" dirty="0">
                <a:solidFill>
                  <a:schemeClr val="bg1"/>
                </a:solidFill>
              </a:rPr>
              <a:t>lanım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Nokta</a:t>
            </a:r>
            <a:r>
              <a:rPr lang="tr-TR" sz="1400" b="1" dirty="0">
                <a:solidFill>
                  <a:schemeClr val="bg1"/>
                </a:solidFill>
              </a:rPr>
              <a:t>sı</a:t>
            </a:r>
            <a:r>
              <a:rPr lang="en-US" sz="1400" b="1" dirty="0">
                <a:solidFill>
                  <a:schemeClr val="bg1"/>
                </a:solidFill>
              </a:rPr>
              <a:t>: </a:t>
            </a:r>
            <a:r>
              <a:rPr lang="en-U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Modifiye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tr-TR" sz="1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Progresyonsuz Sağkalım</a:t>
            </a:r>
            <a:endParaRPr lang="en-US" sz="1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92EA3-E6BB-56CA-8A47-061098A25D4B}"/>
              </a:ext>
            </a:extLst>
          </p:cNvPr>
          <p:cNvSpPr txBox="1"/>
          <p:nvPr/>
        </p:nvSpPr>
        <p:spPr>
          <a:xfrm>
            <a:off x="3990975" y="3763015"/>
            <a:ext cx="46038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600" dirty="0"/>
              <a:t>BV+AVD</a:t>
            </a:r>
            <a:endParaRPr lang="en-US" sz="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A75A0-DDA8-055E-A882-35149A897C82}"/>
              </a:ext>
            </a:extLst>
          </p:cNvPr>
          <p:cNvSpPr txBox="1"/>
          <p:nvPr/>
        </p:nvSpPr>
        <p:spPr>
          <a:xfrm>
            <a:off x="7324725" y="3772540"/>
            <a:ext cx="46038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600" dirty="0"/>
              <a:t>BV+AVD</a:t>
            </a:r>
            <a:endParaRPr lang="en-US" sz="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9817C-B588-640A-0DF2-6C6C16B063BC}"/>
              </a:ext>
            </a:extLst>
          </p:cNvPr>
          <p:cNvSpPr txBox="1"/>
          <p:nvPr/>
        </p:nvSpPr>
        <p:spPr>
          <a:xfrm>
            <a:off x="3248025" y="3286765"/>
            <a:ext cx="870751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600" dirty="0"/>
              <a:t>BV+AVD Sansürlendi</a:t>
            </a:r>
            <a:endParaRPr lang="en-US" sz="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50986B-7CB3-1E00-B070-A93DD377A58E}"/>
              </a:ext>
            </a:extLst>
          </p:cNvPr>
          <p:cNvSpPr txBox="1"/>
          <p:nvPr/>
        </p:nvSpPr>
        <p:spPr>
          <a:xfrm>
            <a:off x="6505575" y="3277240"/>
            <a:ext cx="870751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600" dirty="0"/>
              <a:t>BV+AVD Sansürlendi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609645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253FF7F-828E-4BAD-B1E6-7CC8A8FD613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68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253FF7F-828E-4BAD-B1E6-7CC8A8FD61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8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F0D9597-2CAD-48B3-90E2-7FDAB690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2" y="838398"/>
            <a:ext cx="8218577" cy="358354"/>
          </a:xfrm>
        </p:spPr>
        <p:txBody>
          <a:bodyPr vert="horz">
            <a:noAutofit/>
          </a:bodyPr>
          <a:lstStyle/>
          <a:p>
            <a:r>
              <a:rPr lang="en-GB" sz="2400" b="1" dirty="0">
                <a:latin typeface="+mn-lt"/>
                <a:cs typeface="Calibri" panose="020F0502020204030204" pitchFamily="34" charset="0"/>
              </a:rPr>
              <a:t>ECHELON-1</a:t>
            </a:r>
            <a:r>
              <a:rPr lang="tr-TR" sz="2400" b="1" dirty="0">
                <a:latin typeface="+mn-lt"/>
                <a:cs typeface="Calibri" panose="020F0502020204030204" pitchFamily="34" charset="0"/>
              </a:rPr>
              <a:t> Çalışmasının 2 Yıllık Güvenlilik Verileri</a:t>
            </a:r>
            <a:endParaRPr lang="en-US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34C14-9744-464B-BB3B-32A3C50302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9537" y="5913864"/>
            <a:ext cx="3100523" cy="251440"/>
          </a:xfrm>
        </p:spPr>
        <p:txBody>
          <a:bodyPr/>
          <a:lstStyle/>
          <a:p>
            <a:r>
              <a:rPr lang="tr-TR" sz="700" dirty="0"/>
              <a:t>BV</a:t>
            </a:r>
            <a:r>
              <a:rPr lang="en-GB" sz="700" dirty="0"/>
              <a:t>+AVD, brentuksimab </a:t>
            </a:r>
            <a:r>
              <a:rPr lang="en-GB" sz="700" dirty="0" err="1"/>
              <a:t>vedotin</a:t>
            </a:r>
            <a:r>
              <a:rPr lang="en-GB" sz="700" dirty="0"/>
              <a:t> + </a:t>
            </a:r>
            <a:r>
              <a:rPr lang="en-GB" sz="700" dirty="0" err="1"/>
              <a:t>doksorubisin</a:t>
            </a:r>
            <a:r>
              <a:rPr lang="en-GB" sz="700" dirty="0"/>
              <a:t> </a:t>
            </a:r>
            <a:r>
              <a:rPr lang="en-GB" sz="700" dirty="0" err="1"/>
              <a:t>vinblastin</a:t>
            </a:r>
            <a:r>
              <a:rPr lang="en-GB" sz="700" dirty="0"/>
              <a:t> </a:t>
            </a:r>
            <a:r>
              <a:rPr lang="en-GB" sz="700" dirty="0" err="1"/>
              <a:t>dakarbazin</a:t>
            </a:r>
            <a:r>
              <a:rPr lang="en-GB" sz="700" dirty="0"/>
              <a:t>; </a:t>
            </a:r>
            <a:br>
              <a:rPr lang="en-GB" sz="700" dirty="0"/>
            </a:br>
            <a:r>
              <a:rPr lang="en-GB" sz="700" dirty="0"/>
              <a:t>ABVD, </a:t>
            </a:r>
            <a:r>
              <a:rPr lang="en-GB" sz="700" dirty="0" err="1"/>
              <a:t>doksorubisin</a:t>
            </a:r>
            <a:r>
              <a:rPr lang="en-GB" sz="700" dirty="0"/>
              <a:t>, </a:t>
            </a:r>
            <a:r>
              <a:rPr lang="en-GB" sz="700" dirty="0" err="1"/>
              <a:t>bleomisin</a:t>
            </a:r>
            <a:r>
              <a:rPr lang="en-GB" sz="700" dirty="0"/>
              <a:t>, </a:t>
            </a:r>
            <a:r>
              <a:rPr lang="en-GB" sz="700" dirty="0" err="1"/>
              <a:t>vinblastin</a:t>
            </a:r>
            <a:r>
              <a:rPr lang="en-GB" sz="700" dirty="0"/>
              <a:t>, </a:t>
            </a:r>
            <a:r>
              <a:rPr lang="en-GB" sz="700" dirty="0" err="1"/>
              <a:t>dakarbazin</a:t>
            </a:r>
            <a:r>
              <a:rPr lang="en-GB" sz="700" dirty="0"/>
              <a:t>; AO, </a:t>
            </a:r>
            <a:r>
              <a:rPr lang="en-GB" sz="700" dirty="0" err="1"/>
              <a:t>advers</a:t>
            </a:r>
            <a:r>
              <a:rPr lang="en-GB" sz="700" dirty="0"/>
              <a:t> </a:t>
            </a:r>
            <a:r>
              <a:rPr lang="en-GB" sz="700" dirty="0" err="1"/>
              <a:t>olay</a:t>
            </a:r>
            <a:endParaRPr lang="en-GB" sz="7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B4AF0C-3EF2-4C1B-905D-F9693BF09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7528" y="6165304"/>
            <a:ext cx="2304256" cy="360040"/>
          </a:xfrm>
        </p:spPr>
        <p:txBody>
          <a:bodyPr/>
          <a:lstStyle/>
          <a:p>
            <a:r>
              <a:rPr lang="en-GB" sz="700" dirty="0"/>
              <a:t>Connors JM, et al. N </a:t>
            </a:r>
            <a:r>
              <a:rPr lang="en-GB" sz="700" dirty="0" err="1"/>
              <a:t>Engl</a:t>
            </a:r>
            <a:r>
              <a:rPr lang="en-GB" sz="700" dirty="0"/>
              <a:t> J Med 2018;378:331</a:t>
            </a:r>
            <a:r>
              <a:rPr lang="fr-FR" sz="700" dirty="0"/>
              <a:t>–44</a:t>
            </a:r>
            <a:endParaRPr lang="en-GB" sz="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7A6F3-DBF0-436B-9D94-9AB8B6672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5" y="5285775"/>
            <a:ext cx="4009235" cy="205740"/>
          </a:xfrm>
        </p:spPr>
        <p:txBody>
          <a:bodyPr>
            <a:noAutofit/>
          </a:bodyPr>
          <a:lstStyle/>
          <a:p>
            <a:r>
              <a:rPr lang="en-US" sz="700" dirty="0"/>
              <a:t>*</a:t>
            </a:r>
            <a:r>
              <a:rPr lang="tr-TR" sz="700" dirty="0"/>
              <a:t> Tabloya dahil edilmeyen AO’lar</a:t>
            </a:r>
            <a:r>
              <a:rPr lang="en-US" sz="700" dirty="0"/>
              <a:t> (</a:t>
            </a:r>
            <a:r>
              <a:rPr lang="tr-TR" sz="700" dirty="0"/>
              <a:t>iki kolda da herhangi bir </a:t>
            </a:r>
            <a:r>
              <a:rPr lang="tr-TR" sz="700" dirty="0" err="1"/>
              <a:t>graddan</a:t>
            </a:r>
            <a:r>
              <a:rPr lang="tr-TR" sz="700" dirty="0"/>
              <a:t> </a:t>
            </a:r>
            <a:r>
              <a:rPr lang="en-US" sz="700" dirty="0"/>
              <a:t>≥</a:t>
            </a:r>
            <a:r>
              <a:rPr lang="tr-TR" sz="700" dirty="0"/>
              <a:t>%</a:t>
            </a:r>
            <a:r>
              <a:rPr lang="en-US" sz="700" dirty="0"/>
              <a:t>20% </a:t>
            </a:r>
            <a:r>
              <a:rPr lang="tr-TR" sz="700" dirty="0"/>
              <a:t> görülen</a:t>
            </a:r>
            <a:r>
              <a:rPr lang="en-US" sz="700" dirty="0"/>
              <a:t>) </a:t>
            </a:r>
            <a:r>
              <a:rPr lang="tr-TR" sz="700" dirty="0"/>
              <a:t>bulantı, </a:t>
            </a:r>
            <a:r>
              <a:rPr lang="tr-TR" sz="700" dirty="0" err="1"/>
              <a:t>alopesi</a:t>
            </a:r>
            <a:r>
              <a:rPr lang="tr-TR" sz="700" dirty="0"/>
              <a:t>, kilo kaybı ve anemidir.</a:t>
            </a:r>
            <a:endParaRPr lang="en-US" sz="7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8B9BFFB-2150-4213-B581-300FE2AF4252}"/>
              </a:ext>
            </a:extLst>
          </p:cNvPr>
          <p:cNvGraphicFramePr>
            <a:graphicFrameLocks noGrp="1"/>
          </p:cNvGraphicFramePr>
          <p:nvPr/>
        </p:nvGraphicFramePr>
        <p:xfrm>
          <a:off x="2687414" y="1689124"/>
          <a:ext cx="6876371" cy="329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563">
                  <a:extLst>
                    <a:ext uri="{9D8B030D-6E8A-4147-A177-3AD203B41FA5}">
                      <a16:colId xmlns:a16="http://schemas.microsoft.com/office/drawing/2014/main" val="648466255"/>
                    </a:ext>
                  </a:extLst>
                </a:gridCol>
                <a:gridCol w="1098702">
                  <a:extLst>
                    <a:ext uri="{9D8B030D-6E8A-4147-A177-3AD203B41FA5}">
                      <a16:colId xmlns:a16="http://schemas.microsoft.com/office/drawing/2014/main" val="4252402225"/>
                    </a:ext>
                  </a:extLst>
                </a:gridCol>
                <a:gridCol w="1098702">
                  <a:extLst>
                    <a:ext uri="{9D8B030D-6E8A-4147-A177-3AD203B41FA5}">
                      <a16:colId xmlns:a16="http://schemas.microsoft.com/office/drawing/2014/main" val="150565750"/>
                    </a:ext>
                  </a:extLst>
                </a:gridCol>
                <a:gridCol w="1098702">
                  <a:extLst>
                    <a:ext uri="{9D8B030D-6E8A-4147-A177-3AD203B41FA5}">
                      <a16:colId xmlns:a16="http://schemas.microsoft.com/office/drawing/2014/main" val="691551583"/>
                    </a:ext>
                  </a:extLst>
                </a:gridCol>
                <a:gridCol w="1098702">
                  <a:extLst>
                    <a:ext uri="{9D8B030D-6E8A-4147-A177-3AD203B41FA5}">
                      <a16:colId xmlns:a16="http://schemas.microsoft.com/office/drawing/2014/main" val="3549584687"/>
                    </a:ext>
                  </a:extLst>
                </a:gridCol>
              </a:tblGrid>
              <a:tr h="257595">
                <a:tc rowSpan="2">
                  <a:txBody>
                    <a:bodyPr/>
                    <a:lstStyle/>
                    <a:p>
                      <a:r>
                        <a:rPr lang="tr-TR" sz="1200" dirty="0"/>
                        <a:t>Klinik açıdan önemli yaygın AO’lar</a:t>
                      </a:r>
                      <a:r>
                        <a:rPr lang="en-GB" sz="1200" baseline="0" dirty="0"/>
                        <a:t>*</a:t>
                      </a:r>
                      <a:endParaRPr lang="en-GB" sz="12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800" dirty="0"/>
                        <a:t>BV</a:t>
                      </a:r>
                      <a:r>
                        <a:rPr lang="en-GB" sz="800" dirty="0"/>
                        <a:t>+AVD (n=662)</a:t>
                      </a:r>
                      <a:endParaRPr lang="en-GB" sz="8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marL="70893" marR="70893" marT="35446" marB="35446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/>
                        <a:t>ABVD (n=659)</a:t>
                      </a:r>
                      <a:endParaRPr lang="en-GB" sz="8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marL="70893" marR="70893" marT="35446" marB="35446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660995"/>
                  </a:ext>
                </a:extLst>
              </a:tr>
              <a:tr h="331566">
                <a:tc vMerge="1">
                  <a:txBody>
                    <a:bodyPr/>
                    <a:lstStyle/>
                    <a:p>
                      <a:endParaRPr lang="en-GB" sz="1200"/>
                    </a:p>
                  </a:txBody>
                  <a:tcPr marL="70893" marR="70893" marT="35446" marB="3544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Tüm </a:t>
                      </a:r>
                      <a:r>
                        <a:rPr lang="tr-TR" sz="1200" b="1" dirty="0" err="1">
                          <a:solidFill>
                            <a:schemeClr val="tx1"/>
                          </a:solidFill>
                        </a:rPr>
                        <a:t>gradlar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Grad ≥3, %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Tüm </a:t>
                      </a:r>
                      <a:r>
                        <a:rPr lang="tr-TR" sz="1200" b="1" dirty="0" err="1">
                          <a:solidFill>
                            <a:schemeClr val="tx1"/>
                          </a:solidFill>
                        </a:rPr>
                        <a:t>gradlar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Grad ≥3, %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1045687483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r>
                        <a:rPr lang="en-US" sz="1200" b="1" noProof="0" dirty="0" err="1"/>
                        <a:t>Nötropeni</a:t>
                      </a:r>
                      <a:endParaRPr lang="en-US" sz="1200" b="1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58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54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45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39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851184807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r>
                        <a:rPr lang="tr-TR" sz="1200" noProof="0" dirty="0"/>
                        <a:t>K</a:t>
                      </a:r>
                      <a:r>
                        <a:rPr lang="en-US" sz="1200" noProof="0" dirty="0" err="1"/>
                        <a:t>onstipa</a:t>
                      </a:r>
                      <a:r>
                        <a:rPr lang="tr-TR" sz="1200" noProof="0" dirty="0" err="1"/>
                        <a:t>syon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42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37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&lt;1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932212310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r>
                        <a:rPr lang="tr-TR" sz="1200" noProof="0" dirty="0"/>
                        <a:t>Kusma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33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28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667475446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r>
                        <a:rPr lang="en-US" sz="1200" noProof="0" dirty="0" err="1"/>
                        <a:t>Yorgunluk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32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2756343738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pPr marL="0" indent="0"/>
                      <a:r>
                        <a:rPr lang="en-US" sz="1200" b="1" noProof="0" dirty="0" err="1"/>
                        <a:t>Periferik</a:t>
                      </a:r>
                      <a:r>
                        <a:rPr lang="en-US" sz="1200" b="1" noProof="0" dirty="0"/>
                        <a:t> </a:t>
                      </a:r>
                      <a:r>
                        <a:rPr lang="en-US" sz="1200" b="1" noProof="0" dirty="0" err="1"/>
                        <a:t>duy</a:t>
                      </a:r>
                      <a:r>
                        <a:rPr lang="tr-TR" sz="1200" b="1" noProof="0" dirty="0"/>
                        <a:t>us</a:t>
                      </a:r>
                      <a:r>
                        <a:rPr lang="en-US" sz="1200" b="1" noProof="0" dirty="0"/>
                        <a:t>al </a:t>
                      </a:r>
                      <a:r>
                        <a:rPr lang="en-US" sz="1200" b="1" noProof="0" dirty="0" err="1"/>
                        <a:t>nöropati</a:t>
                      </a:r>
                      <a:endParaRPr lang="en-US" sz="1200" b="1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29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5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17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&lt;1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1029280100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pPr marL="0" indent="0"/>
                      <a:r>
                        <a:rPr lang="en-US" sz="1200" noProof="0" dirty="0"/>
                        <a:t>Di</a:t>
                      </a:r>
                      <a:r>
                        <a:rPr lang="tr-TR" sz="1200" noProof="0" dirty="0" err="1"/>
                        <a:t>yare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27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18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&lt;1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1131553757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pPr marL="0" indent="0"/>
                      <a:r>
                        <a:rPr lang="en-US" sz="1200" noProof="0" dirty="0" err="1"/>
                        <a:t>Ateş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27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751872441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pPr marL="0" indent="0"/>
                      <a:r>
                        <a:rPr lang="en-US" sz="1200" b="1" noProof="0" dirty="0" err="1"/>
                        <a:t>Periferik</a:t>
                      </a:r>
                      <a:r>
                        <a:rPr lang="en-US" sz="1200" b="1" noProof="0" dirty="0"/>
                        <a:t> </a:t>
                      </a:r>
                      <a:r>
                        <a:rPr lang="en-US" sz="1200" b="1" noProof="0" dirty="0" err="1"/>
                        <a:t>nöropati</a:t>
                      </a:r>
                      <a:endParaRPr lang="en-US" sz="1200" b="1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26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13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&lt;1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1138146722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pPr marL="0" indent="0"/>
                      <a:r>
                        <a:rPr lang="tr-TR" sz="1200" noProof="0" dirty="0"/>
                        <a:t>Karın</a:t>
                      </a:r>
                      <a:r>
                        <a:rPr lang="tr-TR" sz="1200" baseline="0" noProof="0" dirty="0"/>
                        <a:t> ağrısı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21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&lt;1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972511803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r>
                        <a:rPr lang="en-US" sz="1200" noProof="0" dirty="0" err="1"/>
                        <a:t>Stomatit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21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16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&lt;1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205644766"/>
                  </a:ext>
                </a:extLst>
              </a:tr>
              <a:tr h="245590">
                <a:tc>
                  <a:txBody>
                    <a:bodyPr/>
                    <a:lstStyle/>
                    <a:p>
                      <a:pPr marL="0" indent="0"/>
                      <a:r>
                        <a:rPr lang="en-US" sz="1200" noProof="0" dirty="0" err="1"/>
                        <a:t>Febril</a:t>
                      </a:r>
                      <a:r>
                        <a:rPr lang="en-US" sz="1200" noProof="0" dirty="0"/>
                        <a:t> </a:t>
                      </a:r>
                      <a:r>
                        <a:rPr lang="en-US" sz="1200" noProof="0" dirty="0" err="1"/>
                        <a:t>Nötropeni</a:t>
                      </a:r>
                      <a:endParaRPr lang="en-US" sz="1200" noProof="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19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19</a:t>
                      </a:r>
                      <a:endParaRPr lang="en-GB" sz="120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39878" marR="39878" marT="19939" marB="19939" anchor="ctr"/>
                </a:tc>
                <a:extLst>
                  <a:ext uri="{0D108BD9-81ED-4DB2-BD59-A6C34878D82A}">
                    <a16:rowId xmlns:a16="http://schemas.microsoft.com/office/drawing/2014/main" val="22702299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52997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FA5F7C0-161E-41A0-AE0A-9367602D81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FA5F7C0-161E-41A0-AE0A-9367602D8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" name="Rectangle 259">
            <a:extLst>
              <a:ext uri="{FF2B5EF4-FFF2-40B4-BE49-F238E27FC236}">
                <a16:creationId xmlns:a16="http://schemas.microsoft.com/office/drawing/2014/main" id="{77F515B2-B6F5-4442-AD0E-2AD4ACD47A33}"/>
              </a:ext>
            </a:extLst>
          </p:cNvPr>
          <p:cNvSpPr/>
          <p:nvPr/>
        </p:nvSpPr>
        <p:spPr>
          <a:xfrm>
            <a:off x="6094638" y="4702454"/>
            <a:ext cx="4353750" cy="5857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901BFCD5-3CA9-4D13-8F0F-1A51AE04D8B3}"/>
              </a:ext>
            </a:extLst>
          </p:cNvPr>
          <p:cNvSpPr/>
          <p:nvPr/>
        </p:nvSpPr>
        <p:spPr>
          <a:xfrm>
            <a:off x="1775520" y="4702454"/>
            <a:ext cx="4326195" cy="585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CE67B3-AC53-4C7B-9BCC-86AF694BA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3104" y="451657"/>
            <a:ext cx="10601195" cy="71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2696" rIns="0" bIns="-12696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r-TR" altLang="tr-TR" sz="2400" b="1" dirty="0">
                <a:ea typeface="inherit"/>
                <a:cs typeface="Arial" panose="020B0604020202020204" pitchFamily="34" charset="0"/>
              </a:rPr>
              <a:t>Küresel olarak, 2020'de  83.087 yeni </a:t>
            </a:r>
            <a:r>
              <a:rPr lang="tr-TR" altLang="tr-TR" sz="2400" b="1" dirty="0" err="1">
                <a:ea typeface="inherit"/>
                <a:cs typeface="Arial" panose="020B0604020202020204" pitchFamily="34" charset="0"/>
              </a:rPr>
              <a:t>Hodgkin</a:t>
            </a:r>
            <a:r>
              <a:rPr lang="tr-TR" altLang="tr-TR" sz="2400" b="1" dirty="0">
                <a:ea typeface="inherit"/>
                <a:cs typeface="Arial" panose="020B0604020202020204" pitchFamily="34" charset="0"/>
              </a:rPr>
              <a:t> </a:t>
            </a:r>
            <a:r>
              <a:rPr lang="tr-TR" altLang="tr-TR" sz="2400" b="1" dirty="0" err="1">
                <a:ea typeface="inherit"/>
                <a:cs typeface="Arial" panose="020B0604020202020204" pitchFamily="34" charset="0"/>
              </a:rPr>
              <a:t>lenfoma</a:t>
            </a:r>
            <a:r>
              <a:rPr lang="tr-TR" altLang="tr-TR" sz="2400" b="1" dirty="0">
                <a:ea typeface="inherit"/>
                <a:cs typeface="Arial" panose="020B0604020202020204" pitchFamily="34" charset="0"/>
              </a:rPr>
              <a:t> (HL) vakası görüldü ve</a:t>
            </a:r>
            <a:br>
              <a:rPr lang="tr-TR" altLang="tr-TR" sz="2400" b="1" dirty="0">
                <a:ea typeface="inherit"/>
                <a:cs typeface="Arial" panose="020B0604020202020204" pitchFamily="34" charset="0"/>
              </a:rPr>
            </a:br>
            <a:r>
              <a:rPr lang="tr-TR" altLang="tr-TR" sz="2400" b="1" dirty="0">
                <a:ea typeface="inherit"/>
                <a:cs typeface="Arial" panose="020B0604020202020204" pitchFamily="34" charset="0"/>
              </a:rPr>
              <a:t> HL nedeniyle 23.376 ölüm meydana geldi</a:t>
            </a:r>
            <a:r>
              <a:rPr lang="tr-TR" altLang="tr-TR" sz="24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413FA99-646C-415E-9134-213AFBE14D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520" y="6093296"/>
            <a:ext cx="4134030" cy="427896"/>
          </a:xfrm>
        </p:spPr>
        <p:txBody>
          <a:bodyPr/>
          <a:lstStyle/>
          <a:p>
            <a:r>
              <a:rPr lang="en-US" sz="700" dirty="0">
                <a:cs typeface="Arial" panose="020B0604020202020204" pitchFamily="34" charset="0"/>
              </a:rPr>
              <a:t>ASR,</a:t>
            </a:r>
            <a:r>
              <a:rPr lang="tr-TR" sz="700" dirty="0">
                <a:cs typeface="Arial" panose="020B0604020202020204" pitchFamily="34" charset="0"/>
              </a:rPr>
              <a:t> yaşa standartlaştırılmış oran; </a:t>
            </a:r>
            <a:r>
              <a:rPr lang="en-US" sz="700" dirty="0">
                <a:cs typeface="Arial" panose="020B0604020202020204" pitchFamily="34" charset="0"/>
              </a:rPr>
              <a:t>HL, Hodgkin l</a:t>
            </a:r>
            <a:r>
              <a:rPr lang="tr-TR" sz="700" dirty="0" err="1">
                <a:cs typeface="Arial" panose="020B0604020202020204" pitchFamily="34" charset="0"/>
              </a:rPr>
              <a:t>enfom</a:t>
            </a:r>
            <a:r>
              <a:rPr lang="en-US" sz="700" dirty="0">
                <a:cs typeface="Arial" panose="020B0604020202020204" pitchFamily="34" charset="0"/>
              </a:rPr>
              <a:t>a</a:t>
            </a:r>
            <a:endParaRPr lang="tr-TR" sz="700" dirty="0">
              <a:cs typeface="Arial" panose="020B0604020202020204" pitchFamily="34" charset="0"/>
            </a:endParaRPr>
          </a:p>
          <a:p>
            <a:r>
              <a:rPr lang="tr-TR" sz="700" dirty="0">
                <a:cs typeface="Arial" panose="020B0604020202020204" pitchFamily="34" charset="0"/>
              </a:rPr>
              <a:t>G</a:t>
            </a:r>
            <a:r>
              <a:rPr lang="en-US" sz="700" dirty="0">
                <a:cs typeface="Arial" panose="020B0604020202020204" pitchFamily="34" charset="0"/>
              </a:rPr>
              <a:t>lobal Cancer Observatory. Available at: </a:t>
            </a:r>
            <a:r>
              <a:rPr lang="en-US" sz="700" dirty="0">
                <a:cs typeface="Arial" panose="020B0604020202020204" pitchFamily="34" charset="0"/>
                <a:hlinkClick r:id="rId6"/>
              </a:rPr>
              <a:t>http://gco.iarc.fr/</a:t>
            </a:r>
            <a:r>
              <a:rPr lang="tr-TR" sz="700" dirty="0">
                <a:cs typeface="Arial" panose="020B0604020202020204" pitchFamily="34" charset="0"/>
              </a:rPr>
              <a:t> Son erişim tarihi:03.09.2024</a:t>
            </a:r>
            <a:r>
              <a:rPr lang="en-US" sz="7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" name="Graphic 24" descr="Man">
            <a:extLst>
              <a:ext uri="{FF2B5EF4-FFF2-40B4-BE49-F238E27FC236}">
                <a16:creationId xmlns:a16="http://schemas.microsoft.com/office/drawing/2014/main" id="{B85C8922-6381-409C-9CFB-005123042B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4047" y="4725326"/>
            <a:ext cx="540000" cy="540000"/>
          </a:xfrm>
          <a:prstGeom prst="rect">
            <a:avLst/>
          </a:prstGeom>
        </p:spPr>
      </p:pic>
      <p:pic>
        <p:nvPicPr>
          <p:cNvPr id="27" name="Graphic 26" descr="Woman">
            <a:extLst>
              <a:ext uri="{FF2B5EF4-FFF2-40B4-BE49-F238E27FC236}">
                <a16:creationId xmlns:a16="http://schemas.microsoft.com/office/drawing/2014/main" id="{5C8279B6-D7B7-47A3-AF0F-E1454B84427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17386" y="4725326"/>
            <a:ext cx="540000" cy="54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5DA2064-34F1-42CE-9D43-449E08630FE3}"/>
              </a:ext>
            </a:extLst>
          </p:cNvPr>
          <p:cNvSpPr txBox="1"/>
          <p:nvPr/>
        </p:nvSpPr>
        <p:spPr>
          <a:xfrm>
            <a:off x="2217285" y="479911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50" dirty="0" err="1"/>
              <a:t>İnsidans</a:t>
            </a:r>
            <a:r>
              <a:rPr lang="en-US" sz="1050" dirty="0"/>
              <a:t> : ~4</a:t>
            </a:r>
            <a:r>
              <a:rPr lang="tr-TR" sz="1050" dirty="0"/>
              <a:t>8,981</a:t>
            </a:r>
            <a:br>
              <a:rPr lang="en-US" sz="1050" dirty="0"/>
            </a:br>
            <a:r>
              <a:rPr lang="en-US" sz="1050" dirty="0"/>
              <a:t>ASR: ~1.</a:t>
            </a:r>
            <a:r>
              <a:rPr lang="tr-TR" sz="1050" dirty="0"/>
              <a:t>2</a:t>
            </a:r>
            <a:r>
              <a:rPr lang="en-US" sz="1050" dirty="0"/>
              <a:t>/100,000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E26B64-7149-4CE2-A828-2C1F9F028A0C}"/>
              </a:ext>
            </a:extLst>
          </p:cNvPr>
          <p:cNvSpPr txBox="1"/>
          <p:nvPr/>
        </p:nvSpPr>
        <p:spPr>
          <a:xfrm>
            <a:off x="4350933" y="479911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50" dirty="0" err="1"/>
              <a:t>İnsidans</a:t>
            </a:r>
            <a:r>
              <a:rPr lang="en-US" sz="1050" dirty="0"/>
              <a:t>: ~3</a:t>
            </a:r>
            <a:r>
              <a:rPr lang="tr-TR" sz="1050" dirty="0"/>
              <a:t>4,106</a:t>
            </a:r>
            <a:br>
              <a:rPr lang="en-US" sz="1050" dirty="0"/>
            </a:br>
            <a:r>
              <a:rPr lang="en-US" sz="1050" dirty="0"/>
              <a:t>ASR: ~0.8/100,000</a:t>
            </a:r>
          </a:p>
        </p:txBody>
      </p:sp>
      <p:pic>
        <p:nvPicPr>
          <p:cNvPr id="30" name="Graphic 29" descr="Man">
            <a:extLst>
              <a:ext uri="{FF2B5EF4-FFF2-40B4-BE49-F238E27FC236}">
                <a16:creationId xmlns:a16="http://schemas.microsoft.com/office/drawing/2014/main" id="{66DBEFFF-FFC2-4BF2-84EB-56F906388B8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8160" y="4725326"/>
            <a:ext cx="540000" cy="540000"/>
          </a:xfrm>
          <a:prstGeom prst="rect">
            <a:avLst/>
          </a:prstGeom>
        </p:spPr>
      </p:pic>
      <p:pic>
        <p:nvPicPr>
          <p:cNvPr id="31" name="Graphic 30" descr="Woman">
            <a:extLst>
              <a:ext uri="{FF2B5EF4-FFF2-40B4-BE49-F238E27FC236}">
                <a16:creationId xmlns:a16="http://schemas.microsoft.com/office/drawing/2014/main" id="{C1E0BE7C-CF49-4740-9674-D3A11E8BC8C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93607" y="4725326"/>
            <a:ext cx="540000" cy="54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2E29D4-80EF-4228-8F9B-2BAD370DE136}"/>
              </a:ext>
            </a:extLst>
          </p:cNvPr>
          <p:cNvSpPr txBox="1"/>
          <p:nvPr/>
        </p:nvSpPr>
        <p:spPr>
          <a:xfrm>
            <a:off x="6721398" y="4799119"/>
            <a:ext cx="13340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50" dirty="0"/>
              <a:t>Ölüm</a:t>
            </a:r>
            <a:r>
              <a:rPr lang="en-US" sz="1050" dirty="0"/>
              <a:t>: ~</a:t>
            </a:r>
            <a:r>
              <a:rPr lang="tr-TR" sz="1050" dirty="0"/>
              <a:t>14,288</a:t>
            </a:r>
            <a:br>
              <a:rPr lang="en-US" sz="1050" dirty="0"/>
            </a:br>
            <a:r>
              <a:rPr lang="en-US" sz="1050" dirty="0"/>
              <a:t>ASR: ~0.</a:t>
            </a:r>
            <a:r>
              <a:rPr lang="tr-TR" sz="1050" dirty="0"/>
              <a:t>33</a:t>
            </a:r>
            <a:r>
              <a:rPr lang="en-US" sz="1050" dirty="0"/>
              <a:t>/100,000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645124-AA54-463F-84C3-CCC178DCA147}"/>
              </a:ext>
            </a:extLst>
          </p:cNvPr>
          <p:cNvSpPr txBox="1"/>
          <p:nvPr/>
        </p:nvSpPr>
        <p:spPr>
          <a:xfrm>
            <a:off x="8927154" y="4799119"/>
            <a:ext cx="13340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50" dirty="0"/>
              <a:t>Ölüm</a:t>
            </a:r>
            <a:r>
              <a:rPr lang="en-US" sz="1050" dirty="0"/>
              <a:t>: ~</a:t>
            </a:r>
            <a:r>
              <a:rPr lang="tr-TR" sz="1050" dirty="0"/>
              <a:t>9,088</a:t>
            </a:r>
            <a:br>
              <a:rPr lang="en-US" sz="1050" dirty="0"/>
            </a:br>
            <a:r>
              <a:rPr lang="en-US" sz="1050" dirty="0"/>
              <a:t>ASR: ~0.</a:t>
            </a:r>
            <a:r>
              <a:rPr lang="tr-TR" sz="1050" dirty="0"/>
              <a:t>19</a:t>
            </a:r>
            <a:r>
              <a:rPr lang="en-US" sz="1050" dirty="0"/>
              <a:t>/100,000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9A6EFC-74BF-4A60-83E1-96DBC26DA95C}"/>
              </a:ext>
            </a:extLst>
          </p:cNvPr>
          <p:cNvSpPr/>
          <p:nvPr/>
        </p:nvSpPr>
        <p:spPr>
          <a:xfrm>
            <a:off x="1884760" y="1628800"/>
            <a:ext cx="4114800" cy="42197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tr-TR" sz="1350" b="1" dirty="0" err="1">
                <a:solidFill>
                  <a:schemeClr val="bg1"/>
                </a:solidFill>
              </a:rPr>
              <a:t>HL’nin</a:t>
            </a:r>
            <a:r>
              <a:rPr lang="tr-TR" sz="1350" b="1" dirty="0">
                <a:solidFill>
                  <a:schemeClr val="bg1"/>
                </a:solidFill>
              </a:rPr>
              <a:t> küresel </a:t>
            </a:r>
            <a:r>
              <a:rPr lang="tr-TR" sz="1350" b="1" dirty="0" err="1">
                <a:solidFill>
                  <a:schemeClr val="bg1"/>
                </a:solidFill>
              </a:rPr>
              <a:t>insidansı</a:t>
            </a:r>
            <a:r>
              <a:rPr lang="en-US" sz="1350" b="1" dirty="0">
                <a:solidFill>
                  <a:schemeClr val="bg1"/>
                </a:solidFill>
              </a:rPr>
              <a:t> (20</a:t>
            </a:r>
            <a:r>
              <a:rPr lang="tr-TR" sz="1350" b="1" dirty="0">
                <a:solidFill>
                  <a:schemeClr val="bg1"/>
                </a:solidFill>
              </a:rPr>
              <a:t>20</a:t>
            </a:r>
            <a:r>
              <a:rPr lang="en-US" sz="1350" b="1" dirty="0">
                <a:solidFill>
                  <a:schemeClr val="bg1"/>
                </a:solidFill>
              </a:rPr>
              <a:t>)</a:t>
            </a:r>
            <a:endParaRPr lang="en-US" sz="1350" b="1" baseline="30000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31E266D-42A5-4F04-8AC3-7E609C2880AD}"/>
              </a:ext>
            </a:extLst>
          </p:cNvPr>
          <p:cNvSpPr/>
          <p:nvPr/>
        </p:nvSpPr>
        <p:spPr>
          <a:xfrm>
            <a:off x="6298160" y="1628800"/>
            <a:ext cx="4114800" cy="42197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tr-TR" sz="1350" b="1" dirty="0" err="1">
                <a:solidFill>
                  <a:schemeClr val="bg1"/>
                </a:solidFill>
              </a:rPr>
              <a:t>HL’nin</a:t>
            </a:r>
            <a:r>
              <a:rPr lang="tr-TR" sz="1350" b="1" dirty="0">
                <a:solidFill>
                  <a:schemeClr val="bg1"/>
                </a:solidFill>
              </a:rPr>
              <a:t> küresel </a:t>
            </a:r>
            <a:r>
              <a:rPr lang="tr-TR" sz="1350" b="1" dirty="0" err="1">
                <a:solidFill>
                  <a:schemeClr val="bg1"/>
                </a:solidFill>
              </a:rPr>
              <a:t>mortalitesi</a:t>
            </a:r>
            <a:r>
              <a:rPr lang="en-GB" sz="1350" b="1" dirty="0">
                <a:solidFill>
                  <a:schemeClr val="bg1"/>
                </a:solidFill>
              </a:rPr>
              <a:t> (20</a:t>
            </a:r>
            <a:r>
              <a:rPr lang="tr-TR" sz="1350" b="1" dirty="0">
                <a:solidFill>
                  <a:schemeClr val="bg1"/>
                </a:solidFill>
              </a:rPr>
              <a:t>20</a:t>
            </a:r>
            <a:r>
              <a:rPr lang="en-GB" sz="135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8ADE911-5081-4080-85B5-9EF976F7BDF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736" y="2294300"/>
            <a:ext cx="4150957" cy="2269403"/>
          </a:xfrm>
          <a:prstGeom prst="rect">
            <a:avLst/>
          </a:prstGeom>
        </p:spPr>
      </p:pic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0CE81B8E-C636-437E-BA28-F95E02CDB90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890" y="2294300"/>
            <a:ext cx="4135499" cy="22694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210E92-D92A-4C8A-A526-C2314EE8EB22}"/>
              </a:ext>
            </a:extLst>
          </p:cNvPr>
          <p:cNvSpPr/>
          <p:nvPr/>
        </p:nvSpPr>
        <p:spPr>
          <a:xfrm>
            <a:off x="1794047" y="2269651"/>
            <a:ext cx="4397333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2020’de tahmini yaşa standardize </a:t>
            </a:r>
            <a:r>
              <a:rPr lang="tr-TR" altLang="tr-TR" sz="700" dirty="0" err="1">
                <a:solidFill>
                  <a:srgbClr val="202124"/>
                </a:solidFill>
                <a:latin typeface="Arial Unicode MS"/>
                <a:ea typeface="inherit"/>
              </a:rPr>
              <a:t>insidans</a:t>
            </a:r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 oranı (Dünya), </a:t>
            </a:r>
            <a:r>
              <a:rPr lang="tr-TR" altLang="tr-TR" sz="700" dirty="0" err="1">
                <a:solidFill>
                  <a:srgbClr val="202124"/>
                </a:solidFill>
                <a:latin typeface="Arial Unicode MS"/>
                <a:ea typeface="inherit"/>
              </a:rPr>
              <a:t>Hodgkin</a:t>
            </a:r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tr-TR" altLang="tr-TR" sz="700" dirty="0" err="1">
                <a:solidFill>
                  <a:srgbClr val="202124"/>
                </a:solidFill>
                <a:latin typeface="Arial Unicode MS"/>
                <a:ea typeface="inherit"/>
              </a:rPr>
              <a:t>lenfoma</a:t>
            </a:r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, her iki cinsiyet, her yaş</a:t>
            </a:r>
            <a:r>
              <a:rPr lang="tr-TR" altLang="tr-TR" sz="200" dirty="0">
                <a:solidFill>
                  <a:schemeClr val="tx1"/>
                </a:solidFill>
              </a:rPr>
              <a:t> </a:t>
            </a:r>
            <a:endParaRPr lang="tr-TR" altLang="tr-TR" sz="5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tr-TR" sz="700" dirty="0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DFDDD50E-367A-48ED-9BA3-266721DBA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02921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tr-TR" dirty="0"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32FC4E-568A-4AC5-95B9-568398F694BE}"/>
              </a:ext>
            </a:extLst>
          </p:cNvPr>
          <p:cNvSpPr/>
          <p:nvPr/>
        </p:nvSpPr>
        <p:spPr>
          <a:xfrm>
            <a:off x="6435736" y="2239579"/>
            <a:ext cx="4012653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2020'de tahmini yaşa standardize </a:t>
            </a:r>
            <a:r>
              <a:rPr lang="tr-TR" altLang="tr-TR" sz="700" dirty="0" err="1">
                <a:solidFill>
                  <a:srgbClr val="202124"/>
                </a:solidFill>
                <a:latin typeface="Arial Unicode MS"/>
                <a:ea typeface="inherit"/>
              </a:rPr>
              <a:t>mortalite</a:t>
            </a:r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 oranı (Dünya), </a:t>
            </a:r>
            <a:r>
              <a:rPr lang="tr-TR" altLang="tr-TR" sz="700" dirty="0" err="1">
                <a:solidFill>
                  <a:srgbClr val="202124"/>
                </a:solidFill>
                <a:latin typeface="Arial Unicode MS"/>
                <a:ea typeface="inherit"/>
              </a:rPr>
              <a:t>Hodgkin</a:t>
            </a:r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tr-TR" altLang="tr-TR" sz="700" dirty="0" err="1">
                <a:solidFill>
                  <a:srgbClr val="202124"/>
                </a:solidFill>
                <a:latin typeface="Arial Unicode MS"/>
                <a:ea typeface="inherit"/>
              </a:rPr>
              <a:t>lenfoma</a:t>
            </a:r>
            <a:r>
              <a:rPr lang="tr-TR" altLang="tr-TR" sz="700" dirty="0">
                <a:solidFill>
                  <a:srgbClr val="202124"/>
                </a:solidFill>
                <a:latin typeface="Arial Unicode MS"/>
                <a:ea typeface="inherit"/>
              </a:rPr>
              <a:t>, erkekler, her yaş</a:t>
            </a:r>
            <a:r>
              <a:rPr lang="tr-TR" altLang="tr-TR" sz="700" dirty="0"/>
              <a:t> </a:t>
            </a:r>
            <a:endParaRPr lang="tr-TR" altLang="tr-TR" sz="7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996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Single Corner Rounded 38">
            <a:extLst>
              <a:ext uri="{FF2B5EF4-FFF2-40B4-BE49-F238E27FC236}">
                <a16:creationId xmlns:a16="http://schemas.microsoft.com/office/drawing/2014/main" id="{0FD9822F-9E48-6581-2887-566705172A7E}"/>
              </a:ext>
            </a:extLst>
          </p:cNvPr>
          <p:cNvSpPr/>
          <p:nvPr/>
        </p:nvSpPr>
        <p:spPr>
          <a:xfrm rot="5400000">
            <a:off x="1074988" y="1779828"/>
            <a:ext cx="3760236" cy="3366859"/>
          </a:xfrm>
          <a:prstGeom prst="round1Rect">
            <a:avLst>
              <a:gd name="adj" fmla="val 9078"/>
            </a:avLst>
          </a:prstGeom>
          <a:solidFill>
            <a:srgbClr val="EDF2F4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wrap="square"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ectangle: Single Corner Rounded 41">
            <a:extLst>
              <a:ext uri="{FF2B5EF4-FFF2-40B4-BE49-F238E27FC236}">
                <a16:creationId xmlns:a16="http://schemas.microsoft.com/office/drawing/2014/main" id="{C127A5CF-DB67-5B53-AE99-9868BD338BD9}"/>
              </a:ext>
            </a:extLst>
          </p:cNvPr>
          <p:cNvSpPr/>
          <p:nvPr/>
        </p:nvSpPr>
        <p:spPr>
          <a:xfrm rot="5400000">
            <a:off x="4585089" y="1783236"/>
            <a:ext cx="3767054" cy="3366859"/>
          </a:xfrm>
          <a:prstGeom prst="round1Rect">
            <a:avLst>
              <a:gd name="adj" fmla="val 7910"/>
            </a:avLst>
          </a:prstGeom>
          <a:solidFill>
            <a:srgbClr val="EDF2F4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wrap="square"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Rectangle: Single Corner Rounded 44">
            <a:extLst>
              <a:ext uri="{FF2B5EF4-FFF2-40B4-BE49-F238E27FC236}">
                <a16:creationId xmlns:a16="http://schemas.microsoft.com/office/drawing/2014/main" id="{67E35E86-E07B-B9A8-FD87-42B895F94C33}"/>
              </a:ext>
            </a:extLst>
          </p:cNvPr>
          <p:cNvSpPr/>
          <p:nvPr/>
        </p:nvSpPr>
        <p:spPr>
          <a:xfrm rot="5400000">
            <a:off x="7959585" y="1638191"/>
            <a:ext cx="4065413" cy="3366859"/>
          </a:xfrm>
          <a:prstGeom prst="round1Rect">
            <a:avLst>
              <a:gd name="adj" fmla="val 8786"/>
            </a:avLst>
          </a:prstGeom>
          <a:solidFill>
            <a:srgbClr val="EDF2F4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wrap="square"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6CAD1F-460A-9730-1504-E2D038D0060F}"/>
              </a:ext>
            </a:extLst>
          </p:cNvPr>
          <p:cNvSpPr/>
          <p:nvPr/>
        </p:nvSpPr>
        <p:spPr>
          <a:xfrm>
            <a:off x="1472978" y="1906794"/>
            <a:ext cx="2998147" cy="2394193"/>
          </a:xfrm>
          <a:prstGeom prst="roundRect">
            <a:avLst>
              <a:gd name="adj" fmla="val 9745"/>
            </a:avLst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kumimoji="1"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7705232-7EE8-23CF-F3F3-BB5E42E1341A}"/>
              </a:ext>
            </a:extLst>
          </p:cNvPr>
          <p:cNvSpPr/>
          <p:nvPr/>
        </p:nvSpPr>
        <p:spPr>
          <a:xfrm>
            <a:off x="8510162" y="1910929"/>
            <a:ext cx="2998147" cy="2401010"/>
          </a:xfrm>
          <a:prstGeom prst="roundRect">
            <a:avLst>
              <a:gd name="adj" fmla="val 9745"/>
            </a:avLst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kumimoji="1"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2EFB79-EB37-5A0B-14CC-F08808140CF1}"/>
              </a:ext>
            </a:extLst>
          </p:cNvPr>
          <p:cNvSpPr/>
          <p:nvPr/>
        </p:nvSpPr>
        <p:spPr>
          <a:xfrm>
            <a:off x="4981065" y="1906795"/>
            <a:ext cx="2998147" cy="2401010"/>
          </a:xfrm>
          <a:prstGeom prst="roundRect">
            <a:avLst>
              <a:gd name="adj" fmla="val 9745"/>
            </a:avLst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kumimoji="1" lang="en-GB"/>
          </a:p>
        </p:txBody>
      </p:sp>
      <p:sp>
        <p:nvSpPr>
          <p:cNvPr id="1759" name="Text Placeholder 1758">
            <a:extLst>
              <a:ext uri="{FF2B5EF4-FFF2-40B4-BE49-F238E27FC236}">
                <a16:creationId xmlns:a16="http://schemas.microsoft.com/office/drawing/2014/main" id="{B2BE2FFF-4825-4F94-A2C4-EE845AC77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037" y="5833303"/>
            <a:ext cx="10495429" cy="61453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r>
              <a:rPr lang="tr" dirty="0"/>
              <a:t> </a:t>
            </a:r>
            <a:r>
              <a:rPr lang="tr" baseline="30000" dirty="0">
                <a:latin typeface="+mn-lt"/>
                <a:cs typeface="Arial" panose="020B0604020202020204" pitchFamily="34" charset="0"/>
              </a:rPr>
              <a:t>†</a:t>
            </a:r>
            <a:r>
              <a:rPr lang="tr" dirty="0"/>
              <a:t>Alfa kontrollü, önceden belirlenmiş olay güdümlü OS analizi</a:t>
            </a:r>
          </a:p>
          <a:p>
            <a:r>
              <a:rPr lang="tr" dirty="0"/>
              <a:t>ABVD, doksorubisin + bleomisin + vinblastin + dakarbazin; BV + AVD, brentuximab vedotin + doksorubisin + vinblastin + dakarbazin; CI, güven aralığı; İK, tehlike oranı; İşletim sistemi, genel sağkalım</a:t>
            </a:r>
          </a:p>
          <a:p>
            <a:r>
              <a:rPr lang="tr" dirty="0"/>
              <a:t>1. Connors JM ve ark. N Engl J Med 2018; 378:331–44; 2. </a:t>
            </a:r>
            <a:r>
              <a:rPr lang="tr" sz="800" dirty="0"/>
              <a:t>Ansell, SM ve ark. N, Engl J, Med, 2022; 387:310–20</a:t>
            </a:r>
            <a:r>
              <a:rPr lang="tr" dirty="0"/>
              <a:t>; 3. Ansell SM ve ark. ASCO 2024 [abstrakt #7053]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EA293-ABDC-78F7-3AA0-4A713D034359}"/>
              </a:ext>
            </a:extLst>
          </p:cNvPr>
          <p:cNvGrpSpPr/>
          <p:nvPr/>
        </p:nvGrpSpPr>
        <p:grpSpPr>
          <a:xfrm>
            <a:off x="295275" y="5447754"/>
            <a:ext cx="11596688" cy="552072"/>
            <a:chOff x="295275" y="5569057"/>
            <a:chExt cx="11596688" cy="4514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F8EEBB-DF9F-6F38-225E-1D36CD59A74A}"/>
                </a:ext>
              </a:extLst>
            </p:cNvPr>
            <p:cNvGrpSpPr/>
            <p:nvPr/>
          </p:nvGrpSpPr>
          <p:grpSpPr>
            <a:xfrm>
              <a:off x="295275" y="5569057"/>
              <a:ext cx="11596688" cy="451438"/>
              <a:chOff x="2144352" y="3929754"/>
              <a:chExt cx="7227966" cy="283206"/>
            </a:xfrm>
          </p:grpSpPr>
          <p:sp>
            <p:nvSpPr>
              <p:cNvPr id="17" name="Rectangle: Single Corner Rounded 16">
                <a:extLst>
                  <a:ext uri="{FF2B5EF4-FFF2-40B4-BE49-F238E27FC236}">
                    <a16:creationId xmlns:a16="http://schemas.microsoft.com/office/drawing/2014/main" id="{57E71762-F759-CD3B-C384-C57B8B99B80B}"/>
                  </a:ext>
                </a:extLst>
              </p:cNvPr>
              <p:cNvSpPr/>
              <p:nvPr/>
            </p:nvSpPr>
            <p:spPr>
              <a:xfrm rot="10800000" flipH="1">
                <a:off x="2144352" y="3929754"/>
                <a:ext cx="7227966" cy="283206"/>
              </a:xfrm>
              <a:prstGeom prst="round1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B338C64B-B9B5-C015-9314-A52A3B65E8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47580" y="3960698"/>
                <a:ext cx="6821509" cy="158735"/>
              </a:xfrm>
              <a:prstGeom prst="rect">
                <a:avLst/>
              </a:prstGeom>
            </p:spPr>
            <p:txBody>
              <a:bodyPr lIns="0" tIns="45720" rIns="91440" bIns="45720"/>
              <a:lstStyle>
                <a:lvl1pPr marL="457071" indent="-457071" algn="l" defTabSz="914150" rtl="0" eaLnBrk="1" latinLnBrk="0" hangingPunct="1">
                  <a:spcBef>
                    <a:spcPct val="20000"/>
                  </a:spcBef>
                  <a:buClr>
                    <a:srgbClr val="4C4948"/>
                  </a:buClr>
                  <a:buFont typeface="Arial" panose="020B0604020202020204" pitchFamily="34" charset="0"/>
                  <a:buChar char="•"/>
                  <a:defRPr kumimoji="1" sz="20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itchFamily="50" charset="-128"/>
                    <a:cs typeface="Calibri" pitchFamily="34" charset="0"/>
                  </a:defRPr>
                </a:lvl1pPr>
                <a:lvl2pPr marL="742745" indent="-285677" algn="l" defTabSz="914150" rtl="0" eaLnBrk="1" latinLnBrk="0" hangingPunct="1">
                  <a:spcBef>
                    <a:spcPct val="20000"/>
                  </a:spcBef>
                  <a:buClr>
                    <a:srgbClr val="4C4948"/>
                  </a:buClr>
                  <a:buFont typeface="Arial" pitchFamily="34" charset="0"/>
                  <a:buChar char="–"/>
                  <a:defRPr kumimoji="1"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itchFamily="50" charset="-128"/>
                    <a:cs typeface="Calibri" pitchFamily="34" charset="0"/>
                  </a:defRPr>
                </a:lvl2pPr>
                <a:lvl3pPr marL="1142690" indent="-228541" algn="l" defTabSz="914150" rtl="0" eaLnBrk="1" latinLnBrk="0" hangingPunct="1">
                  <a:spcBef>
                    <a:spcPct val="20000"/>
                  </a:spcBef>
                  <a:buClr>
                    <a:srgbClr val="4C4948"/>
                  </a:buClr>
                  <a:buFont typeface="Arial" pitchFamily="34" charset="0"/>
                  <a:buChar char="•"/>
                  <a:defRPr kumimoji="1" sz="20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itchFamily="50" charset="-128"/>
                    <a:cs typeface="Calibri" pitchFamily="34" charset="0"/>
                  </a:defRPr>
                </a:lvl3pPr>
                <a:lvl4pPr marL="1599760" indent="-228541" algn="l" defTabSz="914150" rtl="0" eaLnBrk="1" latinLnBrk="0" hangingPunct="1">
                  <a:spcBef>
                    <a:spcPct val="20000"/>
                  </a:spcBef>
                  <a:buClr>
                    <a:srgbClr val="4C4948"/>
                  </a:buClr>
                  <a:buFont typeface="Arial" pitchFamily="34" charset="0"/>
                  <a:buChar char="–"/>
                  <a:defRPr kumimoji="1" sz="20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itchFamily="50" charset="-128"/>
                    <a:cs typeface="Calibri" pitchFamily="34" charset="0"/>
                  </a:defRPr>
                </a:lvl4pPr>
                <a:lvl5pPr marL="2056831" indent="-228541" algn="l" defTabSz="914150" rtl="0" eaLnBrk="1" latinLnBrk="0" hangingPunct="1">
                  <a:spcBef>
                    <a:spcPct val="20000"/>
                  </a:spcBef>
                  <a:buClr>
                    <a:srgbClr val="4C4948"/>
                  </a:buClr>
                  <a:buFont typeface="Arial" pitchFamily="34" charset="0"/>
                  <a:buChar char="»"/>
                  <a:defRPr kumimoji="1" sz="20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メイリオ" pitchFamily="50" charset="-128"/>
                    <a:cs typeface="Calibri" pitchFamily="34" charset="0"/>
                  </a:defRPr>
                </a:lvl5pPr>
                <a:lvl6pPr marL="2513910" indent="-228541" algn="l" defTabSz="9141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86" indent="-228541" algn="l" defTabSz="9141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061" indent="-228541" algn="l" defTabSz="9141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142" indent="-228541" algn="l" defTabSz="9141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D7549377-9498-9477-0422-5DC8B6BBDE76}"/>
                </a:ext>
              </a:extLst>
            </p:cNvPr>
            <p:cNvSpPr txBox="1">
              <a:spLocks/>
            </p:cNvSpPr>
            <p:nvPr/>
          </p:nvSpPr>
          <p:spPr>
            <a:xfrm>
              <a:off x="625137" y="5668262"/>
              <a:ext cx="10936965" cy="253028"/>
            </a:xfrm>
            <a:prstGeom prst="rect">
              <a:avLst/>
            </a:prstGeom>
          </p:spPr>
          <p:txBody>
            <a:bodyPr lIns="0" tIns="45720" rIns="91440" bIns="45720" anchor="ctr"/>
            <a:lstStyle>
              <a:lvl1pPr marL="457071" indent="-457071" algn="l" defTabSz="914150" rtl="0" eaLnBrk="1" latinLnBrk="0" hangingPunct="1">
                <a:spcBef>
                  <a:spcPct val="20000"/>
                </a:spcBef>
                <a:buClr>
                  <a:srgbClr val="4C4948"/>
                </a:buClr>
                <a:buFont typeface="Arial" panose="020B0604020202020204" pitchFamily="34" charset="0"/>
                <a:buChar char="•"/>
                <a:defRPr kumimoji="1" sz="20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742745" indent="-285677" algn="l" defTabSz="914150" rtl="0" eaLnBrk="1" latinLnBrk="0" hangingPunct="1">
                <a:spcBef>
                  <a:spcPct val="20000"/>
                </a:spcBef>
                <a:buClr>
                  <a:srgbClr val="4C4948"/>
                </a:buClr>
                <a:buFont typeface="Arial" pitchFamily="34" charset="0"/>
                <a:buChar char="–"/>
                <a:defRPr kumimoji="1" sz="20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1142690" indent="-228541" algn="l" defTabSz="914150" rtl="0" eaLnBrk="1" latinLnBrk="0" hangingPunct="1">
                <a:spcBef>
                  <a:spcPct val="20000"/>
                </a:spcBef>
                <a:buClr>
                  <a:srgbClr val="4C4948"/>
                </a:buClr>
                <a:buFont typeface="Arial" pitchFamily="34" charset="0"/>
                <a:buChar char="•"/>
                <a:defRPr kumimoji="1" sz="20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599760" indent="-228541" algn="l" defTabSz="914150" rtl="0" eaLnBrk="1" latinLnBrk="0" hangingPunct="1">
                <a:spcBef>
                  <a:spcPct val="20000"/>
                </a:spcBef>
                <a:buClr>
                  <a:srgbClr val="4C4948"/>
                </a:buClr>
                <a:buFont typeface="Arial" pitchFamily="34" charset="0"/>
                <a:buChar char="–"/>
                <a:defRPr kumimoji="1" sz="20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2056831" indent="-228541" algn="l" defTabSz="914150" rtl="0" eaLnBrk="1" latinLnBrk="0" hangingPunct="1">
                <a:spcBef>
                  <a:spcPct val="20000"/>
                </a:spcBef>
                <a:buClr>
                  <a:srgbClr val="4C4948"/>
                </a:buClr>
                <a:buFont typeface="Arial" pitchFamily="34" charset="0"/>
                <a:buChar char="»"/>
                <a:defRPr kumimoji="1" sz="20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t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BV + AVD ile, 6. ve 7. yıllarda OS klinik yararı gözlenmiştir.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B8E1955-0174-BBB8-D979-9DA4B3B673DA}"/>
              </a:ext>
            </a:extLst>
          </p:cNvPr>
          <p:cNvSpPr txBox="1"/>
          <p:nvPr/>
        </p:nvSpPr>
        <p:spPr>
          <a:xfrm>
            <a:off x="8540457" y="1426488"/>
            <a:ext cx="2926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600" b="1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yıllık PFS3 olasılığı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3C8452-AC27-B2CF-3C28-6991F5A3CABD}"/>
              </a:ext>
            </a:extLst>
          </p:cNvPr>
          <p:cNvSpPr txBox="1"/>
          <p:nvPr/>
        </p:nvSpPr>
        <p:spPr>
          <a:xfrm>
            <a:off x="4785186" y="1315426"/>
            <a:ext cx="3366859" cy="583200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tr" sz="1600" b="1" dirty="0">
                <a:solidFill>
                  <a:schemeClr val="bg1"/>
                </a:solidFill>
              </a:rPr>
              <a:t>6 Yıllık  Genel Sağkalım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3D0D32-D3C0-1F33-C3E5-B02AC6FA1023}"/>
              </a:ext>
            </a:extLst>
          </p:cNvPr>
          <p:cNvSpPr txBox="1"/>
          <p:nvPr/>
        </p:nvSpPr>
        <p:spPr>
          <a:xfrm>
            <a:off x="8308458" y="1293046"/>
            <a:ext cx="3366859" cy="5832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tr" sz="1600" b="1" dirty="0">
                <a:solidFill>
                  <a:schemeClr val="bg1"/>
                </a:solidFill>
              </a:rPr>
              <a:t>7 Yıllık  Genel Sağkalım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30E986-6EF8-E97C-1B7A-7C6B566D7EE7}"/>
              </a:ext>
            </a:extLst>
          </p:cNvPr>
          <p:cNvSpPr txBox="1"/>
          <p:nvPr/>
        </p:nvSpPr>
        <p:spPr>
          <a:xfrm>
            <a:off x="1268435" y="1304165"/>
            <a:ext cx="3366859" cy="583200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tr" sz="1600" b="1" dirty="0">
                <a:solidFill>
                  <a:schemeClr val="bg1"/>
                </a:solidFill>
              </a:rPr>
              <a:t>2 Yıllık Genel Sağkalım</a:t>
            </a: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4D2500B3-11AD-6DA9-9B25-8F96D148E090}"/>
              </a:ext>
            </a:extLst>
          </p:cNvPr>
          <p:cNvGraphicFramePr/>
          <p:nvPr/>
        </p:nvGraphicFramePr>
        <p:xfrm>
          <a:off x="61890" y="1670302"/>
          <a:ext cx="11825481" cy="3262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14">
            <a:extLst>
              <a:ext uri="{FF2B5EF4-FFF2-40B4-BE49-F238E27FC236}">
                <a16:creationId xmlns:a16="http://schemas.microsoft.com/office/drawing/2014/main" id="{A39AE2C9-B643-EAD0-9818-A5FC865EBB92}"/>
              </a:ext>
            </a:extLst>
          </p:cNvPr>
          <p:cNvSpPr txBox="1"/>
          <p:nvPr/>
        </p:nvSpPr>
        <p:spPr>
          <a:xfrm>
            <a:off x="1366686" y="1908940"/>
            <a:ext cx="3136059" cy="601981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0" rIns="3600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100" b="1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 0.73 </a:t>
            </a:r>
            <a:r>
              <a:rPr kumimoji="0" lang="tr" sz="1100" b="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0.45, 1.18)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100" b="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p=0,20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6DCC72-840C-BEDE-9474-5586F93FA895}"/>
              </a:ext>
            </a:extLst>
          </p:cNvPr>
          <p:cNvSpPr txBox="1"/>
          <p:nvPr/>
        </p:nvSpPr>
        <p:spPr>
          <a:xfrm>
            <a:off x="1968445" y="2733991"/>
            <a:ext cx="923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94.8, 97.7)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6A82AD-1853-CBFF-77E2-571D642C6D08}"/>
              </a:ext>
            </a:extLst>
          </p:cNvPr>
          <p:cNvSpPr txBox="1"/>
          <p:nvPr/>
        </p:nvSpPr>
        <p:spPr>
          <a:xfrm>
            <a:off x="2943669" y="2733991"/>
            <a:ext cx="923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92.0, 95.9)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BEFA20-1411-086B-849E-06611DDA6F94}"/>
              </a:ext>
            </a:extLst>
          </p:cNvPr>
          <p:cNvSpPr txBox="1"/>
          <p:nvPr/>
        </p:nvSpPr>
        <p:spPr>
          <a:xfrm>
            <a:off x="5505547" y="2733991"/>
            <a:ext cx="923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91.6, 95.5)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116CFE-5249-3DE4-140D-DD389EAAB634}"/>
              </a:ext>
            </a:extLst>
          </p:cNvPr>
          <p:cNvSpPr txBox="1"/>
          <p:nvPr/>
        </p:nvSpPr>
        <p:spPr>
          <a:xfrm>
            <a:off x="6470507" y="2850954"/>
            <a:ext cx="923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86.6, 91.7)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A0C1FA-8FFD-1B09-3045-22ADED002281}"/>
              </a:ext>
            </a:extLst>
          </p:cNvPr>
          <p:cNvSpPr txBox="1"/>
          <p:nvPr/>
        </p:nvSpPr>
        <p:spPr>
          <a:xfrm>
            <a:off x="9053527" y="2788418"/>
            <a:ext cx="923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91.1, 95.2)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A407BE-2D53-52F9-C24A-13D38F3F5948}"/>
              </a:ext>
            </a:extLst>
          </p:cNvPr>
          <p:cNvSpPr txBox="1"/>
          <p:nvPr/>
        </p:nvSpPr>
        <p:spPr>
          <a:xfrm>
            <a:off x="10018487" y="2905381"/>
            <a:ext cx="923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t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85.8, 91.1)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FFA7C2-6CBD-8637-5543-9F26A25DFEF6}"/>
              </a:ext>
            </a:extLst>
          </p:cNvPr>
          <p:cNvSpPr/>
          <p:nvPr/>
        </p:nvSpPr>
        <p:spPr>
          <a:xfrm>
            <a:off x="1269462" y="4467803"/>
            <a:ext cx="3372315" cy="583200"/>
          </a:xfrm>
          <a:prstGeom prst="rect">
            <a:avLst/>
          </a:prstGeom>
          <a:solidFill>
            <a:srgbClr val="EDF2F4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t"/>
          <a:lstStyle/>
          <a:p>
            <a:pPr>
              <a:defRPr/>
            </a:pPr>
            <a:endParaRPr kumimoji="0" lang="tr" sz="1300" b="0" i="0" u="none" strike="noStrike" kern="1200" cap="none" spc="0" normalizeH="0" baseline="0" noProof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BFA277F-EA84-28C2-A54E-C9E5E4FCA2C9}"/>
              </a:ext>
            </a:extLst>
          </p:cNvPr>
          <p:cNvSpPr/>
          <p:nvPr/>
        </p:nvSpPr>
        <p:spPr>
          <a:xfrm>
            <a:off x="4802028" y="4467803"/>
            <a:ext cx="3083443" cy="583200"/>
          </a:xfrm>
          <a:prstGeom prst="rect">
            <a:avLst/>
          </a:prstGeom>
          <a:solidFill>
            <a:srgbClr val="EDF2F4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t"/>
          <a:lstStyle/>
          <a:p>
            <a:pPr marL="171450" marR="0" lvl="0" indent="-171450" algn="l" defTabSz="9144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tr" sz="13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メイリオ" pitchFamily="50" charset="-128"/>
                <a:cs typeface="Calibri" pitchFamily="34" charset="0"/>
              </a:rPr>
              <a:t>BV + AVD</a:t>
            </a:r>
            <a:r>
              <a:rPr kumimoji="1" lang="tr" sz="1300" dirty="0">
                <a:solidFill>
                  <a:srgbClr val="34373F"/>
                </a:solidFill>
                <a:latin typeface="Calibri" panose="020F0502020204030204"/>
                <a:ea typeface="メイリオ" pitchFamily="50" charset="-128"/>
                <a:cs typeface="Calibri" pitchFamily="34" charset="0"/>
              </a:rPr>
              <a:t> ile,</a:t>
            </a:r>
            <a:br>
              <a:rPr kumimoji="1" lang="en-GB" sz="13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メイリオ" pitchFamily="50" charset="-128"/>
                <a:cs typeface="Calibri" pitchFamily="34" charset="0"/>
              </a:rPr>
            </a:br>
            <a:r>
              <a:rPr kumimoji="1" lang="tr" sz="13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メイリオ" pitchFamily="50" charset="-128"/>
                <a:cs typeface="Calibri" pitchFamily="34" charset="0"/>
              </a:rPr>
              <a:t>ABVD'ye kıyasla ölüm riskinde % 41'lik bir azalma ile </a:t>
            </a:r>
            <a:r>
              <a:rPr kumimoji="1" lang="tr" sz="1300" dirty="0">
                <a:solidFill>
                  <a:srgbClr val="34373F"/>
                </a:solidFill>
                <a:latin typeface="Calibri" panose="020F0502020204030204"/>
                <a:ea typeface="メイリオ" pitchFamily="50" charset="-128"/>
                <a:cs typeface="Calibri" pitchFamily="34" charset="0"/>
              </a:rPr>
              <a:t>OS’de istatistiksel olarak anlamlı sonuçlar elde edilmiştir.</a:t>
            </a:r>
            <a:r>
              <a:rPr kumimoji="1" lang="tr" sz="13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メイリオ" pitchFamily="50" charset="-128"/>
                <a:cs typeface="Calibri" pitchFamily="34" charset="0"/>
              </a:rPr>
              <a:t>†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52211C4-C329-48BD-A0F3-4206D12940DA}"/>
              </a:ext>
            </a:extLst>
          </p:cNvPr>
          <p:cNvSpPr/>
          <p:nvPr/>
        </p:nvSpPr>
        <p:spPr>
          <a:xfrm>
            <a:off x="8320732" y="4467803"/>
            <a:ext cx="3130148" cy="583200"/>
          </a:xfrm>
          <a:prstGeom prst="rect">
            <a:avLst/>
          </a:prstGeom>
          <a:solidFill>
            <a:srgbClr val="EDF2F4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t"/>
          <a:lstStyle/>
          <a:p>
            <a:pPr marL="171450" marR="0" lvl="0" indent="-171450" algn="l" defTabSz="9144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tr" sz="13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メイリオ" pitchFamily="50" charset="-128"/>
                <a:cs typeface="Calibri" pitchFamily="34" charset="0"/>
              </a:rPr>
              <a:t>BV + AVD</a:t>
            </a:r>
            <a:r>
              <a:rPr kumimoji="1" lang="tr" sz="1300" dirty="0">
                <a:solidFill>
                  <a:srgbClr val="34373F"/>
                </a:solidFill>
                <a:latin typeface="Calibri" panose="020F0502020204030204"/>
                <a:ea typeface="メイリオ" pitchFamily="50" charset="-128"/>
                <a:cs typeface="Calibri" pitchFamily="34" charset="0"/>
              </a:rPr>
              <a:t> ile,</a:t>
            </a:r>
            <a:br>
              <a:rPr kumimoji="1" lang="en-GB" sz="13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メイリオ" pitchFamily="50" charset="-128"/>
                <a:cs typeface="Calibri" pitchFamily="34" charset="0"/>
              </a:rPr>
            </a:br>
            <a:r>
              <a:rPr kumimoji="1" lang="tr" sz="13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メイリオ" pitchFamily="50" charset="-128"/>
                <a:cs typeface="Calibri" pitchFamily="34" charset="0"/>
              </a:rPr>
              <a:t>ABVD'ye kıyasla ölüm riskinde % 38 azalma gözlenmiştir.,†</a:t>
            </a:r>
          </a:p>
        </p:txBody>
      </p:sp>
      <p:sp>
        <p:nvSpPr>
          <p:cNvPr id="1771" name="TextBox 14">
            <a:extLst>
              <a:ext uri="{FF2B5EF4-FFF2-40B4-BE49-F238E27FC236}">
                <a16:creationId xmlns:a16="http://schemas.microsoft.com/office/drawing/2014/main" id="{9EC2A839-AE4C-6067-3C98-5160647239C8}"/>
              </a:ext>
            </a:extLst>
          </p:cNvPr>
          <p:cNvSpPr txBox="1"/>
          <p:nvPr/>
        </p:nvSpPr>
        <p:spPr>
          <a:xfrm>
            <a:off x="8996310" y="1914321"/>
            <a:ext cx="2068409" cy="601981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0" rIns="3600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r" sz="1100" b="1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 0.62 </a:t>
            </a:r>
            <a:r>
              <a:rPr kumimoji="1" lang="tr" sz="1100" i="0" u="none" strike="noStrike" kern="1200" cap="none" spc="0" normalizeH="0" baseline="0" noProof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(% 95 CI 0.42, 0.90)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r" sz="1100" dirty="0">
                <a:solidFill>
                  <a:srgbClr val="34373F"/>
                </a:solidFill>
                <a:latin typeface="Calibri" panose="020F0502020204030204"/>
              </a:rPr>
              <a:t>p=0.011</a:t>
            </a:r>
            <a:endParaRPr kumimoji="1" lang="en-US" sz="1100" i="0" u="none" strike="noStrike" kern="1200" cap="none" spc="0" normalizeH="0" baseline="0" noProof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77" name="Group 1776">
            <a:extLst>
              <a:ext uri="{FF2B5EF4-FFF2-40B4-BE49-F238E27FC236}">
                <a16:creationId xmlns:a16="http://schemas.microsoft.com/office/drawing/2014/main" id="{CEAB9617-15CB-C32D-2878-181382C34F72}"/>
              </a:ext>
            </a:extLst>
          </p:cNvPr>
          <p:cNvGrpSpPr/>
          <p:nvPr/>
        </p:nvGrpSpPr>
        <p:grpSpPr>
          <a:xfrm>
            <a:off x="9976515" y="990661"/>
            <a:ext cx="2115516" cy="184666"/>
            <a:chOff x="10009236" y="678179"/>
            <a:chExt cx="2115516" cy="184666"/>
          </a:xfrm>
        </p:grpSpPr>
        <p:sp>
          <p:nvSpPr>
            <p:cNvPr id="1778" name="Oval 1777">
              <a:extLst>
                <a:ext uri="{FF2B5EF4-FFF2-40B4-BE49-F238E27FC236}">
                  <a16:creationId xmlns:a16="http://schemas.microsoft.com/office/drawing/2014/main" id="{F8F867B9-B99B-4416-B659-C8BE1699E7A8}"/>
                </a:ext>
              </a:extLst>
            </p:cNvPr>
            <p:cNvSpPr/>
            <p:nvPr/>
          </p:nvSpPr>
          <p:spPr>
            <a:xfrm>
              <a:off x="10999451" y="716512"/>
              <a:ext cx="108000" cy="108000"/>
            </a:xfrm>
            <a:prstGeom prst="ellipse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9" name="Text Placeholder 4">
              <a:extLst>
                <a:ext uri="{FF2B5EF4-FFF2-40B4-BE49-F238E27FC236}">
                  <a16:creationId xmlns:a16="http://schemas.microsoft.com/office/drawing/2014/main" id="{BB6C377F-B9B2-372C-A731-DBB840399A7B}"/>
                </a:ext>
              </a:extLst>
            </p:cNvPr>
            <p:cNvSpPr txBox="1">
              <a:spLocks/>
            </p:cNvSpPr>
            <p:nvPr/>
          </p:nvSpPr>
          <p:spPr>
            <a:xfrm>
              <a:off x="11176317" y="678179"/>
              <a:ext cx="948435" cy="184666"/>
            </a:xfrm>
            <a:prstGeom prst="rect">
              <a:avLst/>
            </a:prstGeom>
          </p:spPr>
          <p:txBody>
            <a:bodyPr vert="horz" wrap="square" lIns="0" tIns="0" rIns="0" bIns="0" numCol="1" rtlCol="0" anchor="ctr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r" sz="1200" b="0" i="0" u="none" strike="noStrike" kern="1200" cap="none" spc="10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メイリオ" pitchFamily="50" charset="-128"/>
                  <a:cs typeface="Calibri" pitchFamily="34" charset="0"/>
                </a:rPr>
                <a:t>ABVD</a:t>
              </a:r>
              <a:r>
                <a:rPr kumimoji="1" lang="tr" sz="1200" b="0" i="0" u="none" strike="noStrike" kern="1200" cap="none" spc="10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メイリオ" pitchFamily="50" charset="-128"/>
                  <a:cs typeface="Calibri" pitchFamily="34" charset="0"/>
                </a:rPr>
                <a:t> </a:t>
              </a:r>
            </a:p>
          </p:txBody>
        </p:sp>
        <p:sp>
          <p:nvSpPr>
            <p:cNvPr id="1780" name="Text Placeholder 4">
              <a:extLst>
                <a:ext uri="{FF2B5EF4-FFF2-40B4-BE49-F238E27FC236}">
                  <a16:creationId xmlns:a16="http://schemas.microsoft.com/office/drawing/2014/main" id="{7F11E319-0B62-BC29-1AC2-9E31D52CF3D4}"/>
                </a:ext>
              </a:extLst>
            </p:cNvPr>
            <p:cNvSpPr txBox="1">
              <a:spLocks/>
            </p:cNvSpPr>
            <p:nvPr/>
          </p:nvSpPr>
          <p:spPr>
            <a:xfrm>
              <a:off x="10178843" y="678179"/>
              <a:ext cx="721956" cy="184666"/>
            </a:xfrm>
            <a:prstGeom prst="rect">
              <a:avLst/>
            </a:prstGeom>
          </p:spPr>
          <p:txBody>
            <a:bodyPr vert="horz" wrap="square" lIns="0" tIns="0" rIns="0" bIns="0" numCol="1" rtlCol="0" anchor="ctr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r" sz="1200" b="0" i="0" u="none" strike="noStrike" kern="1200" cap="none" spc="1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メイリオ" pitchFamily="50" charset="-128"/>
                  <a:cs typeface="Calibri" pitchFamily="34" charset="0"/>
                </a:rPr>
                <a:t>BV + AVD </a:t>
              </a:r>
            </a:p>
          </p:txBody>
        </p:sp>
        <p:sp>
          <p:nvSpPr>
            <p:cNvPr id="1781" name="Oval 1780">
              <a:extLst>
                <a:ext uri="{FF2B5EF4-FFF2-40B4-BE49-F238E27FC236}">
                  <a16:creationId xmlns:a16="http://schemas.microsoft.com/office/drawing/2014/main" id="{AE75157E-37D7-4143-E306-2B05CA0EDA7F}"/>
                </a:ext>
              </a:extLst>
            </p:cNvPr>
            <p:cNvSpPr/>
            <p:nvPr/>
          </p:nvSpPr>
          <p:spPr>
            <a:xfrm>
              <a:off x="10009236" y="716512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86FBE5-B96F-FD01-9ED8-7C26E5CF1308}"/>
              </a:ext>
            </a:extLst>
          </p:cNvPr>
          <p:cNvSpPr txBox="1"/>
          <p:nvPr/>
        </p:nvSpPr>
        <p:spPr>
          <a:xfrm>
            <a:off x="2523067" y="6493928"/>
            <a:ext cx="9653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     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7AD45FB-F64A-3B1D-EEBE-06E79C6C2F03}"/>
              </a:ext>
            </a:extLst>
          </p:cNvPr>
          <p:cNvSpPr txBox="1">
            <a:spLocks/>
          </p:cNvSpPr>
          <p:nvPr/>
        </p:nvSpPr>
        <p:spPr>
          <a:xfrm>
            <a:off x="161925" y="120718"/>
            <a:ext cx="11730037" cy="7889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700" dirty="0"/>
            </a:br>
            <a:r>
              <a:rPr lang="tr" sz="3100" b="1" dirty="0"/>
              <a:t>ECHELON-1 Çalışması : Genel Sağkalım - Uzun Dönem Klinik Veriler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771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111E3B-73D5-725C-EB88-BED72549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E529E24-CA89-927D-E6DB-676D82FAE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397" t="15515" r="21856" b="28113"/>
          <a:stretch/>
        </p:blipFill>
        <p:spPr>
          <a:xfrm>
            <a:off x="174171" y="464230"/>
            <a:ext cx="6154058" cy="5922055"/>
          </a:xfrm>
          <a:prstGeom prst="rect">
            <a:avLst/>
          </a:prstGeom>
        </p:spPr>
      </p:pic>
      <p:pic>
        <p:nvPicPr>
          <p:cNvPr id="5" name="Picture 5" descr="Image">
            <a:extLst>
              <a:ext uri="{FF2B5EF4-FFF2-40B4-BE49-F238E27FC236}">
                <a16:creationId xmlns:a16="http://schemas.microsoft.com/office/drawing/2014/main" id="{A7B44D89-B0F5-DA24-2DDE-0EA2CC2981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8229" y="0"/>
            <a:ext cx="5689600" cy="518704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CA1D329-5130-DCD4-5828-CADFA26B480B}"/>
              </a:ext>
            </a:extLst>
          </p:cNvPr>
          <p:cNvSpPr txBox="1"/>
          <p:nvPr/>
        </p:nvSpPr>
        <p:spPr>
          <a:xfrm>
            <a:off x="6502400" y="5103674"/>
            <a:ext cx="5689600" cy="175432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N+AVD, ileri evre Hodgkin lenfomada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BV+AVD’ye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göre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daha uzun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progresyonsuz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 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sağkalım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ve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</a:rPr>
              <a:t>daha iyi bir yan etki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profili sunar. 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Radyoterapi ihtiyacını azaltması ve yaşlı hastalarda 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güvenliği nedeniyle birincil tedavi olarak güçlü bir adaydır.</a:t>
            </a:r>
          </a:p>
        </p:txBody>
      </p:sp>
    </p:spTree>
    <p:extLst>
      <p:ext uri="{BB962C8B-B14F-4D97-AF65-F5344CB8AC3E}">
        <p14:creationId xmlns:p14="http://schemas.microsoft.com/office/powerpoint/2010/main" val="3792318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9685" y="214382"/>
            <a:ext cx="4515631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NCCN</a:t>
            </a:r>
            <a:r>
              <a:rPr spc="-71" dirty="0"/>
              <a:t> </a:t>
            </a:r>
            <a:r>
              <a:rPr dirty="0"/>
              <a:t>Guidelines</a:t>
            </a:r>
            <a:r>
              <a:rPr spc="-62" dirty="0"/>
              <a:t> </a:t>
            </a:r>
            <a:r>
              <a:rPr dirty="0"/>
              <a:t>Version</a:t>
            </a:r>
            <a:r>
              <a:rPr spc="-62" dirty="0"/>
              <a:t> </a:t>
            </a:r>
            <a:r>
              <a:rPr spc="-9" dirty="0"/>
              <a:t>2.2025</a:t>
            </a:r>
          </a:p>
          <a:p>
            <a:pPr marL="11206"/>
            <a:r>
              <a:rPr dirty="0"/>
              <a:t>Hodgkin</a:t>
            </a:r>
            <a:r>
              <a:rPr spc="-49" dirty="0"/>
              <a:t> </a:t>
            </a:r>
            <a:r>
              <a:rPr dirty="0"/>
              <a:t>Lymphoma</a:t>
            </a:r>
            <a:r>
              <a:rPr spc="-49" dirty="0"/>
              <a:t> </a:t>
            </a:r>
            <a:r>
              <a:rPr dirty="0"/>
              <a:t>(Age</a:t>
            </a:r>
            <a:r>
              <a:rPr spc="-49" dirty="0"/>
              <a:t> </a:t>
            </a:r>
            <a:r>
              <a:rPr dirty="0"/>
              <a:t>18–60</a:t>
            </a:r>
            <a:r>
              <a:rPr spc="-49" dirty="0"/>
              <a:t> </a:t>
            </a:r>
            <a:r>
              <a:rPr spc="-9" dirty="0"/>
              <a:t>years)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 defTabSz="806867">
              <a:spcBef>
                <a:spcPts val="88"/>
              </a:spcBef>
            </a:pP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kern="0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kern="0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483" algn="r" defTabSz="806867"/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617069" y="3485657"/>
            <a:ext cx="174251" cy="527797"/>
            <a:chOff x="2219744" y="3950411"/>
            <a:chExt cx="197485" cy="598170"/>
          </a:xfrm>
        </p:grpSpPr>
        <p:sp>
          <p:nvSpPr>
            <p:cNvPr id="10" name="object 10"/>
            <p:cNvSpPr/>
            <p:nvPr/>
          </p:nvSpPr>
          <p:spPr>
            <a:xfrm>
              <a:off x="2226094" y="3950411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225522" y="4257027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69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313533" y="4224616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410320" y="3965689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349013" y="3249706"/>
            <a:ext cx="145676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49013" y="3451367"/>
            <a:ext cx="1128432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  <a:tabLst>
                <a:tab pos="533989" algn="l"/>
              </a:tabLst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x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98283" y="3429001"/>
            <a:ext cx="818029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  <a:tabLst>
                <a:tab pos="767084" algn="l"/>
              </a:tabLst>
            </a:pPr>
            <a:r>
              <a:rPr sz="794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h,y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794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49012" y="3585882"/>
            <a:ext cx="1260662" cy="450349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(category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1)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(if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BV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CPI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available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contraindicated)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34559" y="5158560"/>
            <a:ext cx="4170829" cy="114098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949"/>
              </a:lnSpc>
              <a:spcBef>
                <a:spcPts val="88"/>
              </a:spcBef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y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Neutropenia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factor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delay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reduction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dose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intensity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8057" defTabSz="806867">
              <a:lnSpc>
                <a:spcPts val="838"/>
              </a:lnSpc>
            </a:pP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82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882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82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nivolumab-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AVD.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838"/>
              </a:lnSpc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z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 the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SWOG S1826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trial, growth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factor support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was optional. N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Engl J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Med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8057" defTabSz="806867">
              <a:lnSpc>
                <a:spcPts val="838"/>
              </a:lnSpc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2024;391:1379-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1389.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6891" marR="136719" indent="-123832" defTabSz="806867">
              <a:lnSpc>
                <a:spcPct val="79200"/>
              </a:lnSpc>
              <a:spcBef>
                <a:spcPts val="110"/>
              </a:spcBef>
              <a:buSzPct val="80000"/>
              <a:buFontTx/>
              <a:buAutoNum type="alphaLcPeriod" startAt="27"/>
              <a:tabLst>
                <a:tab pos="158011" algn="l"/>
              </a:tabLst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value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interim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FDG-PET</a:t>
            </a:r>
            <a:r>
              <a:rPr sz="882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imaging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unclear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many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clinical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scenarios. 	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measures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response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considered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context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management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8011" defTabSz="806867">
              <a:lnSpc>
                <a:spcPts val="728"/>
              </a:lnSpc>
            </a:pP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decisions.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6891" marR="79566" indent="-123832" defTabSz="806867">
              <a:lnSpc>
                <a:spcPct val="79200"/>
              </a:lnSpc>
              <a:spcBef>
                <a:spcPts val="110"/>
              </a:spcBef>
              <a:buSzPct val="80000"/>
              <a:buFontTx/>
              <a:buAutoNum type="alphaLcPeriod" startAt="28"/>
              <a:tabLst>
                <a:tab pos="158011" algn="l"/>
              </a:tabLst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Consider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882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initially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bulky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remaining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FDG-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PET–positive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sites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end 	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therapy.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 See</a:t>
            </a:r>
            <a:r>
              <a:rPr sz="882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 of Radiation</a:t>
            </a:r>
            <a:r>
              <a:rPr sz="882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252681" defTabSz="806867">
              <a:spcBef>
                <a:spcPts val="66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Reference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r>
              <a:rPr sz="971" b="1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95139" y="4519825"/>
            <a:ext cx="4222376" cy="160354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949"/>
              </a:lnSpc>
              <a:spcBef>
                <a:spcPts val="88"/>
              </a:spcBef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r>
              <a:rPr sz="1059" kern="0" spc="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FDG-PET/CT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(HODG-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838"/>
              </a:lnSpc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h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Routine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growth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factors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recommended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82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ABVD.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Evens</a:t>
            </a:r>
            <a:r>
              <a:rPr sz="882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AM,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al.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Br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08143" defTabSz="806867">
              <a:lnSpc>
                <a:spcPts val="838"/>
              </a:lnSpc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J</a:t>
            </a:r>
            <a:r>
              <a:rPr sz="882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Haematol</a:t>
            </a:r>
            <a:r>
              <a:rPr sz="882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2007;137:545-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552.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08143" marR="158011" indent="-75083" defTabSz="806867">
              <a:lnSpc>
                <a:spcPct val="79200"/>
              </a:lnSpc>
              <a:spcBef>
                <a:spcPts val="110"/>
              </a:spcBef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q</a:t>
            </a:r>
            <a:r>
              <a:rPr sz="1059" kern="0" spc="-13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Individualized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necessary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&gt;60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years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patients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concomitant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disease.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See</a:t>
            </a:r>
            <a:r>
              <a:rPr sz="882" u="sng" kern="0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Management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CHL</a:t>
            </a:r>
            <a:r>
              <a:rPr sz="882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in</a:t>
            </a:r>
            <a:r>
              <a:rPr sz="882" u="sng" kern="0" spc="-57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Adults</a:t>
            </a:r>
            <a:r>
              <a:rPr sz="882" u="sng" kern="0" spc="-5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Age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&gt;60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Years 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or</a:t>
            </a:r>
            <a:r>
              <a:rPr sz="882" u="sng" kern="0" spc="441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08143" defTabSz="806867">
              <a:lnSpc>
                <a:spcPts val="728"/>
              </a:lnSpc>
            </a:pP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Adults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Unfit for Intensive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9).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838"/>
              </a:lnSpc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r>
              <a:rPr sz="1059" kern="0" spc="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Systemic</a:t>
            </a:r>
            <a:r>
              <a:rPr sz="882" u="sng" kern="0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B</a:t>
            </a:r>
            <a:r>
              <a:rPr sz="882" u="sng" kern="0" spc="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838"/>
              </a:lnSpc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FDG-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PET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5-Point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Scale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(Deauville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Criteria)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A,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2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2)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838"/>
              </a:lnSpc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w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882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5 score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would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warrant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 biopsy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subsequent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therapy.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8057" defTabSz="806867">
              <a:lnSpc>
                <a:spcPts val="838"/>
              </a:lnSpc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feasible,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treated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having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refractory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8057" defTabSz="806867">
              <a:lnSpc>
                <a:spcPts val="838"/>
              </a:lnSpc>
            </a:pP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disease.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8057" marR="89092" indent="-64998" defTabSz="806867">
              <a:lnSpc>
                <a:spcPct val="79200"/>
              </a:lnSpc>
              <a:spcBef>
                <a:spcPts val="110"/>
              </a:spcBef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While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BrECADD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G-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CSF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has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been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formally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tested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setting,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it's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as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escalation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reasonable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given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it's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improved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safety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profile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compared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to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escalated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BEACOPP</a:t>
            </a:r>
            <a:r>
              <a:rPr sz="882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frontline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setting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advanced-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stage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CHL.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Borchmann </a:t>
            </a:r>
            <a:r>
              <a:rPr sz="882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P,</a:t>
            </a:r>
            <a:r>
              <a:rPr sz="882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et</a:t>
            </a:r>
            <a:r>
              <a:rPr sz="882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al.</a:t>
            </a:r>
            <a:r>
              <a:rPr sz="882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Lancet</a:t>
            </a:r>
            <a:r>
              <a:rPr sz="882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2024;404:341-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352.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88633" y="960209"/>
            <a:ext cx="2446804" cy="68201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300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CLINICAL</a:t>
            </a:r>
            <a:r>
              <a:rPr sz="971" b="1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PRESENTATION: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Classic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Hodgkin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Lymphoma: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Stage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III–IV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5300" defTabSz="806867">
              <a:spcBef>
                <a:spcPts val="185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971" b="1" kern="0" spc="1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q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04852" defTabSz="806867">
              <a:spcBef>
                <a:spcPts val="547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Preferred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regimens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: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24759" y="2172394"/>
            <a:ext cx="358028" cy="30928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Stage III–IV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22027" y="3946173"/>
            <a:ext cx="608479" cy="2421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935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35"/>
              </a:lnSpc>
            </a:pPr>
            <a:r>
              <a:rPr sz="1456" b="1" kern="0" spc="-13" baseline="-20202" dirty="0">
                <a:solidFill>
                  <a:sysClr val="windowText" lastClr="000000"/>
                </a:solidFill>
                <a:latin typeface="Arial"/>
                <a:cs typeface="Arial"/>
              </a:rPr>
              <a:t>4–5</a:t>
            </a:r>
            <a:r>
              <a:rPr sz="79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s,v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56033" y="3214094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1–3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211418" y="3342334"/>
            <a:ext cx="186577" cy="57710"/>
            <a:chOff x="4026674" y="3787978"/>
            <a:chExt cx="211454" cy="65405"/>
          </a:xfrm>
        </p:grpSpPr>
        <p:sp>
          <p:nvSpPr>
            <p:cNvPr id="25" name="object 25"/>
            <p:cNvSpPr/>
            <p:nvPr/>
          </p:nvSpPr>
          <p:spPr>
            <a:xfrm>
              <a:off x="4026674" y="3820388"/>
              <a:ext cx="142240" cy="0"/>
            </a:xfrm>
            <a:custGeom>
              <a:avLst/>
              <a:gdLst/>
              <a:ahLst/>
              <a:cxnLst/>
              <a:rect l="l" t="t" r="r" b="b"/>
              <a:pathLst>
                <a:path w="142239">
                  <a:moveTo>
                    <a:pt x="0" y="0"/>
                  </a:moveTo>
                  <a:lnTo>
                    <a:pt x="1416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148620" y="378797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775811" y="3464893"/>
            <a:ext cx="642657" cy="52729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122711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Restage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811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FDG-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PET/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35"/>
              </a:lnSpc>
            </a:pPr>
            <a:r>
              <a:rPr sz="1456" b="1" kern="0" spc="-13" baseline="-20202" dirty="0">
                <a:solidFill>
                  <a:sysClr val="windowText" lastClr="000000"/>
                </a:solidFill>
                <a:latin typeface="Arial"/>
                <a:cs typeface="Arial"/>
              </a:rPr>
              <a:t>CT</a:t>
            </a:r>
            <a:r>
              <a:rPr sz="79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c,aa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76033" y="3214093"/>
            <a:ext cx="1429310" cy="30928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indent="-560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AVD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bb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(adapted</a:t>
            </a: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RATHL)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863648" y="3258468"/>
            <a:ext cx="2804272" cy="536762"/>
            <a:chOff x="5899200" y="3692931"/>
            <a:chExt cx="3178175" cy="608330"/>
          </a:xfrm>
        </p:grpSpPr>
        <p:sp>
          <p:nvSpPr>
            <p:cNvPr id="30" name="object 30"/>
            <p:cNvSpPr/>
            <p:nvPr/>
          </p:nvSpPr>
          <p:spPr>
            <a:xfrm>
              <a:off x="9071025" y="3699281"/>
              <a:ext cx="0" cy="595630"/>
            </a:xfrm>
            <a:custGeom>
              <a:avLst/>
              <a:gdLst/>
              <a:ahLst/>
              <a:cxnLst/>
              <a:rect l="l" t="t" r="r" b="b"/>
              <a:pathLst>
                <a:path h="595629">
                  <a:moveTo>
                    <a:pt x="0" y="0"/>
                  </a:moveTo>
                  <a:lnTo>
                    <a:pt x="0" y="59502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847861" y="4162983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0" y="0"/>
                  </a:moveTo>
                  <a:lnTo>
                    <a:pt x="13096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959138" y="413057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905550" y="3820388"/>
              <a:ext cx="3021330" cy="0"/>
            </a:xfrm>
            <a:custGeom>
              <a:avLst/>
              <a:gdLst/>
              <a:ahLst/>
              <a:cxnLst/>
              <a:rect l="l" t="t" r="r" b="b"/>
              <a:pathLst>
                <a:path w="3021329">
                  <a:moveTo>
                    <a:pt x="0" y="0"/>
                  </a:moveTo>
                  <a:lnTo>
                    <a:pt x="302130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907170" y="378797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679114" y="3375694"/>
            <a:ext cx="652743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Follow-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up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1112"/>
              </a:lnSpc>
            </a:pP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12)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86328" y="2756647"/>
            <a:ext cx="502024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145765" y="3845892"/>
            <a:ext cx="324410" cy="514350"/>
            <a:chOff x="5085600" y="4358678"/>
            <a:chExt cx="367665" cy="582930"/>
          </a:xfrm>
        </p:grpSpPr>
        <p:sp>
          <p:nvSpPr>
            <p:cNvPr id="38" name="object 38"/>
            <p:cNvSpPr/>
            <p:nvPr/>
          </p:nvSpPr>
          <p:spPr>
            <a:xfrm>
              <a:off x="5085600" y="4650016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6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46077" y="461760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446674" y="4358678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5192548" y="4074358"/>
            <a:ext cx="171450" cy="57710"/>
            <a:chOff x="4005288" y="4617605"/>
            <a:chExt cx="194310" cy="65405"/>
          </a:xfrm>
        </p:grpSpPr>
        <p:sp>
          <p:nvSpPr>
            <p:cNvPr id="42" name="object 42"/>
            <p:cNvSpPr/>
            <p:nvPr/>
          </p:nvSpPr>
          <p:spPr>
            <a:xfrm>
              <a:off x="4005288" y="4650016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9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110520" y="461760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481097" y="3462695"/>
            <a:ext cx="147918" cy="587188"/>
            <a:chOff x="3198977" y="3924388"/>
            <a:chExt cx="167640" cy="665480"/>
          </a:xfrm>
        </p:grpSpPr>
        <p:sp>
          <p:nvSpPr>
            <p:cNvPr id="45" name="object 45"/>
            <p:cNvSpPr/>
            <p:nvPr/>
          </p:nvSpPr>
          <p:spPr>
            <a:xfrm>
              <a:off x="3205327" y="3965689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221799" y="3988091"/>
              <a:ext cx="117475" cy="538480"/>
            </a:xfrm>
            <a:custGeom>
              <a:avLst/>
              <a:gdLst/>
              <a:ahLst/>
              <a:cxnLst/>
              <a:rect l="l" t="t" r="r" b="b"/>
              <a:pathLst>
                <a:path w="117475" h="538479">
                  <a:moveTo>
                    <a:pt x="117132" y="537971"/>
                  </a:moveTo>
                  <a:lnTo>
                    <a:pt x="0" y="268935"/>
                  </a:lnTo>
                  <a:lnTo>
                    <a:pt x="115912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300145" y="3924388"/>
              <a:ext cx="66675" cy="665480"/>
            </a:xfrm>
            <a:custGeom>
              <a:avLst/>
              <a:gdLst/>
              <a:ahLst/>
              <a:cxnLst/>
              <a:rect l="l" t="t" r="r" b="b"/>
              <a:pathLst>
                <a:path w="66675" h="665479">
                  <a:moveTo>
                    <a:pt x="65011" y="0"/>
                  </a:moveTo>
                  <a:lnTo>
                    <a:pt x="0" y="68961"/>
                  </a:lnTo>
                  <a:lnTo>
                    <a:pt x="59524" y="94615"/>
                  </a:lnTo>
                  <a:lnTo>
                    <a:pt x="65011" y="0"/>
                  </a:lnTo>
                  <a:close/>
                </a:path>
                <a:path w="66675" h="665479">
                  <a:moveTo>
                    <a:pt x="66471" y="665276"/>
                  </a:moveTo>
                  <a:lnTo>
                    <a:pt x="60629" y="570687"/>
                  </a:lnTo>
                  <a:lnTo>
                    <a:pt x="1206" y="596557"/>
                  </a:lnTo>
                  <a:lnTo>
                    <a:pt x="66471" y="6652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object 48"/>
          <p:cNvSpPr/>
          <p:nvPr/>
        </p:nvSpPr>
        <p:spPr>
          <a:xfrm>
            <a:off x="7041978" y="3845892"/>
            <a:ext cx="0" cy="514350"/>
          </a:xfrm>
          <a:custGeom>
            <a:avLst/>
            <a:gdLst/>
            <a:ahLst/>
            <a:cxnLst/>
            <a:rect l="l" t="t" r="r" b="b"/>
            <a:pathLst>
              <a:path h="582929">
                <a:moveTo>
                  <a:pt x="0" y="0"/>
                </a:moveTo>
                <a:lnTo>
                  <a:pt x="0" y="5826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454947" y="3811646"/>
            <a:ext cx="561975" cy="59141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Restage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 FDG-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PET/CT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21295" y="4298744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4–5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21295" y="3544981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1–3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7044836" y="3886581"/>
            <a:ext cx="195543" cy="433107"/>
            <a:chOff x="6104547" y="4404791"/>
            <a:chExt cx="221615" cy="490855"/>
          </a:xfrm>
        </p:grpSpPr>
        <p:sp>
          <p:nvSpPr>
            <p:cNvPr id="53" name="object 53"/>
            <p:cNvSpPr/>
            <p:nvPr/>
          </p:nvSpPr>
          <p:spPr>
            <a:xfrm>
              <a:off x="6110897" y="4457293"/>
              <a:ext cx="169545" cy="386715"/>
            </a:xfrm>
            <a:custGeom>
              <a:avLst/>
              <a:gdLst/>
              <a:ahLst/>
              <a:cxnLst/>
              <a:rect l="l" t="t" r="r" b="b"/>
              <a:pathLst>
                <a:path w="169545" h="386714">
                  <a:moveTo>
                    <a:pt x="168694" y="386092"/>
                  </a:moveTo>
                  <a:lnTo>
                    <a:pt x="0" y="196253"/>
                  </a:lnTo>
                  <a:lnTo>
                    <a:pt x="16944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6242291" y="4404791"/>
              <a:ext cx="83820" cy="490855"/>
            </a:xfrm>
            <a:custGeom>
              <a:avLst/>
              <a:gdLst/>
              <a:ahLst/>
              <a:cxnLst/>
              <a:rect l="l" t="t" r="r" b="b"/>
              <a:pathLst>
                <a:path w="83820" h="490854">
                  <a:moveTo>
                    <a:pt x="83375" y="490448"/>
                  </a:moveTo>
                  <a:lnTo>
                    <a:pt x="48437" y="402348"/>
                  </a:lnTo>
                  <a:lnTo>
                    <a:pt x="0" y="445401"/>
                  </a:lnTo>
                  <a:lnTo>
                    <a:pt x="83375" y="490448"/>
                  </a:lnTo>
                  <a:close/>
                </a:path>
                <a:path w="83820" h="490854">
                  <a:moveTo>
                    <a:pt x="83375" y="0"/>
                  </a:moveTo>
                  <a:lnTo>
                    <a:pt x="647" y="46228"/>
                  </a:lnTo>
                  <a:lnTo>
                    <a:pt x="49707" y="88582"/>
                  </a:lnTo>
                  <a:lnTo>
                    <a:pt x="833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811272" y="4438583"/>
            <a:ext cx="143435" cy="57710"/>
            <a:chOff x="6973175" y="5030393"/>
            <a:chExt cx="162560" cy="65405"/>
          </a:xfrm>
        </p:grpSpPr>
        <p:sp>
          <p:nvSpPr>
            <p:cNvPr id="56" name="object 56"/>
            <p:cNvSpPr/>
            <p:nvPr/>
          </p:nvSpPr>
          <p:spPr>
            <a:xfrm>
              <a:off x="6973175" y="5062804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0" y="0"/>
                  </a:moveTo>
                  <a:lnTo>
                    <a:pt x="9272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7046226" y="503039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6493674" y="2817652"/>
            <a:ext cx="363071" cy="57710"/>
            <a:chOff x="5479897" y="3193338"/>
            <a:chExt cx="411480" cy="65405"/>
          </a:xfrm>
        </p:grpSpPr>
        <p:sp>
          <p:nvSpPr>
            <p:cNvPr id="59" name="object 59"/>
            <p:cNvSpPr/>
            <p:nvPr/>
          </p:nvSpPr>
          <p:spPr>
            <a:xfrm>
              <a:off x="5479897" y="3225749"/>
              <a:ext cx="342265" cy="0"/>
            </a:xfrm>
            <a:custGeom>
              <a:avLst/>
              <a:gdLst/>
              <a:ahLst/>
              <a:cxnLst/>
              <a:rect l="l" t="t" r="r" b="b"/>
              <a:pathLst>
                <a:path w="342264">
                  <a:moveTo>
                    <a:pt x="0" y="0"/>
                  </a:moveTo>
                  <a:lnTo>
                    <a:pt x="34211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802325" y="319333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7821752" y="3554382"/>
            <a:ext cx="1627654" cy="245409"/>
            <a:chOff x="6985051" y="4028300"/>
            <a:chExt cx="1844675" cy="278130"/>
          </a:xfrm>
        </p:grpSpPr>
        <p:sp>
          <p:nvSpPr>
            <p:cNvPr id="62" name="object 62"/>
            <p:cNvSpPr/>
            <p:nvPr/>
          </p:nvSpPr>
          <p:spPr>
            <a:xfrm>
              <a:off x="6985051" y="4182694"/>
              <a:ext cx="106680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26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7071627" y="415028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7195756" y="4028312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29">
                  <a:moveTo>
                    <a:pt x="0" y="27787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8823325" y="4028300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29">
                  <a:moveTo>
                    <a:pt x="0" y="0"/>
                  </a:moveTo>
                  <a:lnTo>
                    <a:pt x="0" y="2778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7943099" y="4364792"/>
            <a:ext cx="556932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w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9265080" y="4488684"/>
            <a:ext cx="378758" cy="447115"/>
            <a:chOff x="8620823" y="5087175"/>
            <a:chExt cx="429259" cy="506730"/>
          </a:xfrm>
        </p:grpSpPr>
        <p:sp>
          <p:nvSpPr>
            <p:cNvPr id="68" name="object 68"/>
            <p:cNvSpPr/>
            <p:nvPr/>
          </p:nvSpPr>
          <p:spPr>
            <a:xfrm>
              <a:off x="9043593" y="5087175"/>
              <a:ext cx="0" cy="506730"/>
            </a:xfrm>
            <a:custGeom>
              <a:avLst/>
              <a:gdLst/>
              <a:ahLst/>
              <a:cxnLst/>
              <a:rect l="l" t="t" r="r" b="b"/>
              <a:pathLst>
                <a:path h="506729">
                  <a:moveTo>
                    <a:pt x="0" y="50647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620823" y="5340413"/>
              <a:ext cx="306070" cy="0"/>
            </a:xfrm>
            <a:custGeom>
              <a:avLst/>
              <a:gdLst/>
              <a:ahLst/>
              <a:cxnLst/>
              <a:rect l="l" t="t" r="r" b="b"/>
              <a:pathLst>
                <a:path w="306070">
                  <a:moveTo>
                    <a:pt x="0" y="0"/>
                  </a:moveTo>
                  <a:lnTo>
                    <a:pt x="30603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8907170" y="530800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9651111" y="4454439"/>
            <a:ext cx="673474" cy="501752"/>
          </a:xfrm>
          <a:prstGeom prst="rect">
            <a:avLst/>
          </a:prstGeom>
        </p:spPr>
        <p:txBody>
          <a:bodyPr vert="horz" wrap="square" lIns="0" tIns="47065" rIns="0" bIns="0" rtlCol="0">
            <a:spAutoFit/>
          </a:bodyPr>
          <a:lstStyle/>
          <a:p>
            <a:pPr marL="11206" marR="4483" defTabSz="806867">
              <a:lnSpc>
                <a:spcPct val="75700"/>
              </a:lnSpc>
              <a:spcBef>
                <a:spcPts val="371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Primary </a:t>
            </a: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Refractory</a:t>
            </a:r>
            <a:r>
              <a:rPr sz="971" b="1" u="sng" kern="0" spc="-66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b="1" kern="0" spc="-66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Disease </a:t>
            </a:r>
            <a:r>
              <a:rPr sz="971" b="1" kern="0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13)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7834424" y="3856314"/>
            <a:ext cx="142315" cy="57710"/>
            <a:chOff x="6999414" y="4370489"/>
            <a:chExt cx="161290" cy="65405"/>
          </a:xfrm>
        </p:grpSpPr>
        <p:sp>
          <p:nvSpPr>
            <p:cNvPr id="73" name="object 73"/>
            <p:cNvSpPr/>
            <p:nvPr/>
          </p:nvSpPr>
          <p:spPr>
            <a:xfrm>
              <a:off x="7005764" y="4402899"/>
              <a:ext cx="85725" cy="0"/>
            </a:xfrm>
            <a:custGeom>
              <a:avLst/>
              <a:gdLst/>
              <a:ahLst/>
              <a:cxnLst/>
              <a:rect l="l" t="t" r="r" b="b"/>
              <a:pathLst>
                <a:path w="85725">
                  <a:moveTo>
                    <a:pt x="0" y="0"/>
                  </a:moveTo>
                  <a:lnTo>
                    <a:pt x="8553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7071626" y="4370489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8673845" y="4622527"/>
            <a:ext cx="495300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Positive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673846" y="4207618"/>
            <a:ext cx="536201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Negative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8498071" y="4314981"/>
            <a:ext cx="152960" cy="304800"/>
            <a:chOff x="7751546" y="4890312"/>
            <a:chExt cx="173355" cy="345440"/>
          </a:xfrm>
        </p:grpSpPr>
        <p:sp>
          <p:nvSpPr>
            <p:cNvPr id="78" name="object 78"/>
            <p:cNvSpPr/>
            <p:nvPr/>
          </p:nvSpPr>
          <p:spPr>
            <a:xfrm>
              <a:off x="7757896" y="4940426"/>
              <a:ext cx="118745" cy="245110"/>
            </a:xfrm>
            <a:custGeom>
              <a:avLst/>
              <a:gdLst/>
              <a:ahLst/>
              <a:cxnLst/>
              <a:rect l="l" t="t" r="r" b="b"/>
              <a:pathLst>
                <a:path w="118745" h="245110">
                  <a:moveTo>
                    <a:pt x="118592" y="244995"/>
                  </a:moveTo>
                  <a:lnTo>
                    <a:pt x="0" y="122377"/>
                  </a:lnTo>
                  <a:lnTo>
                    <a:pt x="11717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7838033" y="4890312"/>
              <a:ext cx="86995" cy="345440"/>
            </a:xfrm>
            <a:custGeom>
              <a:avLst/>
              <a:gdLst/>
              <a:ahLst/>
              <a:cxnLst/>
              <a:rect l="l" t="t" r="r" b="b"/>
              <a:pathLst>
                <a:path w="86995" h="345439">
                  <a:moveTo>
                    <a:pt x="85001" y="0"/>
                  </a:moveTo>
                  <a:lnTo>
                    <a:pt x="0" y="41922"/>
                  </a:lnTo>
                  <a:lnTo>
                    <a:pt x="46824" y="86741"/>
                  </a:lnTo>
                  <a:lnTo>
                    <a:pt x="85001" y="0"/>
                  </a:lnTo>
                  <a:close/>
                </a:path>
                <a:path w="86995" h="345439">
                  <a:moveTo>
                    <a:pt x="86677" y="344970"/>
                  </a:moveTo>
                  <a:lnTo>
                    <a:pt x="48056" y="258419"/>
                  </a:lnTo>
                  <a:lnTo>
                    <a:pt x="1473" y="303479"/>
                  </a:lnTo>
                  <a:lnTo>
                    <a:pt x="86677" y="3449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5376033" y="3878882"/>
            <a:ext cx="749112" cy="43450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BrECADD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endParaRPr sz="971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G-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CSF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r,x</a:t>
            </a:r>
            <a:endParaRPr sz="1191" kern="0" baseline="24691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</a:t>
            </a:r>
            <a:endParaRPr sz="971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998232" y="3520148"/>
            <a:ext cx="1411381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BrECADD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G-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CSF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r>
              <a:rPr sz="1191" b="1" kern="0" spc="6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cycle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1191" b="1" kern="0" spc="5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±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ISRT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bb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7840027" y="3890783"/>
            <a:ext cx="1672478" cy="419100"/>
            <a:chOff x="7005764" y="4409554"/>
            <a:chExt cx="1895475" cy="474980"/>
          </a:xfrm>
        </p:grpSpPr>
        <p:sp>
          <p:nvSpPr>
            <p:cNvPr id="83" name="object 83"/>
            <p:cNvSpPr/>
            <p:nvPr/>
          </p:nvSpPr>
          <p:spPr>
            <a:xfrm>
              <a:off x="7012114" y="4409554"/>
              <a:ext cx="0" cy="323215"/>
            </a:xfrm>
            <a:custGeom>
              <a:avLst/>
              <a:gdLst/>
              <a:ahLst/>
              <a:cxnLst/>
              <a:rect l="l" t="t" r="r" b="b"/>
              <a:pathLst>
                <a:path h="323214">
                  <a:moveTo>
                    <a:pt x="0" y="0"/>
                  </a:moveTo>
                  <a:lnTo>
                    <a:pt x="0" y="32304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8894762" y="4722266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88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7012114" y="4726241"/>
              <a:ext cx="1889125" cy="0"/>
            </a:xfrm>
            <a:custGeom>
              <a:avLst/>
              <a:gdLst/>
              <a:ahLst/>
              <a:cxnLst/>
              <a:rect l="l" t="t" r="r" b="b"/>
              <a:pathLst>
                <a:path w="1889125">
                  <a:moveTo>
                    <a:pt x="0" y="0"/>
                  </a:moveTo>
                  <a:lnTo>
                    <a:pt x="188899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8620836" y="4877803"/>
              <a:ext cx="274320" cy="0"/>
            </a:xfrm>
            <a:custGeom>
              <a:avLst/>
              <a:gdLst/>
              <a:ahLst/>
              <a:cxnLst/>
              <a:rect l="l" t="t" r="r" b="b"/>
              <a:pathLst>
                <a:path w="274320">
                  <a:moveTo>
                    <a:pt x="0" y="0"/>
                  </a:moveTo>
                  <a:lnTo>
                    <a:pt x="27393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460191" y="1004405"/>
            <a:ext cx="3804397" cy="117735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2971" rIns="0" bIns="0" rtlCol="0">
            <a:spAutoFit/>
          </a:bodyPr>
          <a:lstStyle/>
          <a:p>
            <a:pPr marL="50429" defTabSz="806867">
              <a:lnSpc>
                <a:spcPts val="918"/>
              </a:lnSpc>
              <a:spcBef>
                <a:spcPts val="180"/>
              </a:spcBef>
            </a:pP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v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Special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considerations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4–5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after</a:t>
            </a:r>
            <a:r>
              <a:rPr sz="794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794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cycles: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52146" marR="93014" indent="-201717" defTabSz="806867">
              <a:lnSpc>
                <a:spcPts val="882"/>
              </a:lnSpc>
              <a:spcBef>
                <a:spcPts val="53"/>
              </a:spcBef>
              <a:buFontTx/>
              <a:buChar char="•"/>
              <a:tabLst>
                <a:tab pos="252146" algn="l"/>
              </a:tabLst>
            </a:pP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degree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abnormality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score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quite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variable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may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influence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further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therapy.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only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focally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positive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interim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FDG-</a:t>
            </a:r>
            <a:r>
              <a:rPr sz="79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PET,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794" kern="0" spc="4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79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appropriate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continue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794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ABVD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then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repeat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FDG-PET</a:t>
            </a:r>
            <a:r>
              <a:rPr sz="794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scan.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Scans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remain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positive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warrant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and/or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treatment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escalation.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 post-chemotherapy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FDG-PET</a:t>
            </a:r>
            <a:r>
              <a:rPr sz="794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only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focally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positive,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consolidation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794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794" kern="0" spc="4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considered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feasible.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See</a:t>
            </a:r>
            <a:r>
              <a:rPr sz="794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</a:t>
            </a:r>
            <a:r>
              <a:rPr sz="794" u="sng" kern="0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794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Radiation</a:t>
            </a:r>
            <a:r>
              <a:rPr sz="794" u="sng" kern="0" spc="-26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</a:t>
            </a:r>
            <a:r>
              <a:rPr sz="794" u="sng" kern="0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kern="0" spc="-13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794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</a:t>
            </a:r>
            <a:r>
              <a:rPr sz="794" u="sng" kern="0" spc="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2</a:t>
            </a:r>
            <a:r>
              <a:rPr sz="794" u="sng" kern="0" spc="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794" u="sng" kern="0" spc="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794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13).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156" marR="98617" indent="-201156" algn="r" defTabSz="806867">
              <a:lnSpc>
                <a:spcPts val="829"/>
              </a:lnSpc>
              <a:buFontTx/>
              <a:buChar char="•"/>
              <a:tabLst>
                <a:tab pos="201156" algn="l"/>
              </a:tabLst>
            </a:pP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score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would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warrant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inform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subsequent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therapy.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74523" algn="r" defTabSz="806867">
              <a:lnSpc>
                <a:spcPts val="918"/>
              </a:lnSpc>
            </a:pP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biopsy</a:t>
            </a:r>
            <a:r>
              <a:rPr sz="79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feasible,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should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treated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having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Arial"/>
                <a:cs typeface="Arial"/>
              </a:rPr>
              <a:t>refractory</a:t>
            </a:r>
            <a:r>
              <a:rPr sz="794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disease.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2177699" y="1763537"/>
            <a:ext cx="150719" cy="831476"/>
            <a:chOff x="588458" y="1998675"/>
            <a:chExt cx="170815" cy="942340"/>
          </a:xfrm>
        </p:grpSpPr>
        <p:sp>
          <p:nvSpPr>
            <p:cNvPr id="89" name="object 89"/>
            <p:cNvSpPr/>
            <p:nvPr/>
          </p:nvSpPr>
          <p:spPr>
            <a:xfrm>
              <a:off x="594808" y="2446464"/>
              <a:ext cx="87630" cy="430530"/>
            </a:xfrm>
            <a:custGeom>
              <a:avLst/>
              <a:gdLst/>
              <a:ahLst/>
              <a:cxnLst/>
              <a:rect l="l" t="t" r="r" b="b"/>
              <a:pathLst>
                <a:path w="87629" h="430530">
                  <a:moveTo>
                    <a:pt x="87109" y="430212"/>
                  </a:moveTo>
                  <a:lnTo>
                    <a:pt x="0" y="215061"/>
                  </a:lnTo>
                  <a:lnTo>
                    <a:pt x="8619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643597" y="2382062"/>
              <a:ext cx="64769" cy="559435"/>
            </a:xfrm>
            <a:custGeom>
              <a:avLst/>
              <a:gdLst/>
              <a:ahLst/>
              <a:cxnLst/>
              <a:rect l="l" t="t" r="r" b="b"/>
              <a:pathLst>
                <a:path w="64770" h="559435">
                  <a:moveTo>
                    <a:pt x="63207" y="0"/>
                  </a:moveTo>
                  <a:lnTo>
                    <a:pt x="0" y="70612"/>
                  </a:lnTo>
                  <a:lnTo>
                    <a:pt x="60159" y="94716"/>
                  </a:lnTo>
                  <a:lnTo>
                    <a:pt x="63207" y="0"/>
                  </a:lnTo>
                  <a:close/>
                </a:path>
                <a:path w="64770" h="559435">
                  <a:moveTo>
                    <a:pt x="64350" y="558901"/>
                  </a:moveTo>
                  <a:lnTo>
                    <a:pt x="60972" y="464197"/>
                  </a:lnTo>
                  <a:lnTo>
                    <a:pt x="889" y="488518"/>
                  </a:lnTo>
                  <a:lnTo>
                    <a:pt x="64350" y="5589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752856" y="1998675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30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4506042" y="2142599"/>
            <a:ext cx="345141" cy="57710"/>
            <a:chOff x="3227247" y="2428278"/>
            <a:chExt cx="391160" cy="65405"/>
          </a:xfrm>
        </p:grpSpPr>
        <p:sp>
          <p:nvSpPr>
            <p:cNvPr id="93" name="object 93"/>
            <p:cNvSpPr/>
            <p:nvPr/>
          </p:nvSpPr>
          <p:spPr>
            <a:xfrm>
              <a:off x="3227247" y="2460688"/>
              <a:ext cx="321945" cy="0"/>
            </a:xfrm>
            <a:custGeom>
              <a:avLst/>
              <a:gdLst/>
              <a:ahLst/>
              <a:cxnLst/>
              <a:rect l="l" t="t" r="r" b="b"/>
              <a:pathLst>
                <a:path w="321945">
                  <a:moveTo>
                    <a:pt x="0" y="0"/>
                  </a:moveTo>
                  <a:lnTo>
                    <a:pt x="32144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3529025" y="242827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4883724" y="2081593"/>
            <a:ext cx="502024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7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335754" y="2486395"/>
            <a:ext cx="1920128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Useful</a:t>
            </a:r>
            <a:r>
              <a:rPr sz="971" b="1" u="sng" kern="0" spc="-13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</a:t>
            </a:r>
            <a:r>
              <a:rPr sz="971" b="1" u="sng" kern="0" spc="-13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71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Certain</a:t>
            </a:r>
            <a:r>
              <a:rPr sz="971" b="1" u="sng" kern="0" spc="-9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Circumstances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341356" y="2734146"/>
            <a:ext cx="0" cy="1266825"/>
          </a:xfrm>
          <a:custGeom>
            <a:avLst/>
            <a:gdLst/>
            <a:ahLst/>
            <a:cxnLst/>
            <a:rect l="l" t="t" r="r" b="b"/>
            <a:pathLst>
              <a:path h="1435735">
                <a:moveTo>
                  <a:pt x="0" y="0"/>
                </a:moveTo>
                <a:lnTo>
                  <a:pt x="0" y="143520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313342" y="1729292"/>
            <a:ext cx="1911163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Nivolumab-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AVD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r,y,z</a:t>
            </a:r>
            <a:r>
              <a:rPr sz="1191" b="1" kern="0" spc="7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(category</a:t>
            </a:r>
            <a:r>
              <a:rPr sz="971" b="1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1)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313365" y="1863773"/>
            <a:ext cx="2172260" cy="4473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BrECADD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G-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CSF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r>
              <a:rPr sz="1191" b="1" kern="0" spc="-1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(category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1)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(for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ages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18-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61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y)</a:t>
            </a:r>
            <a:endParaRPr sz="971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4293757" y="1795373"/>
            <a:ext cx="557493" cy="57710"/>
            <a:chOff x="2986658" y="2034755"/>
            <a:chExt cx="631825" cy="65405"/>
          </a:xfrm>
        </p:grpSpPr>
        <p:sp>
          <p:nvSpPr>
            <p:cNvPr id="101" name="object 101"/>
            <p:cNvSpPr/>
            <p:nvPr/>
          </p:nvSpPr>
          <p:spPr>
            <a:xfrm>
              <a:off x="2986658" y="2067166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03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3529025" y="203475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4879063" y="1734368"/>
            <a:ext cx="502024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7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426450" y="2723657"/>
            <a:ext cx="0" cy="245409"/>
          </a:xfrm>
          <a:custGeom>
            <a:avLst/>
            <a:gdLst/>
            <a:ahLst/>
            <a:cxnLst/>
            <a:rect l="l" t="t" r="r" b="b"/>
            <a:pathLst>
              <a:path h="278129">
                <a:moveTo>
                  <a:pt x="0" y="0"/>
                </a:moveTo>
                <a:lnTo>
                  <a:pt x="0" y="2778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2330943" y="2689412"/>
            <a:ext cx="4087906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BV-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AVD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G-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CSF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r</a:t>
            </a:r>
            <a:r>
              <a:rPr sz="1191" b="1" kern="0" spc="39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(category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1)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(if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candidate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CPI;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contraindicated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those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neuropathy)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967125" y="6289973"/>
            <a:ext cx="3074893" cy="111448"/>
          </a:xfrm>
          <a:prstGeom prst="rect">
            <a:avLst/>
          </a:prstGeom>
        </p:spPr>
        <p:txBody>
          <a:bodyPr vert="horz" wrap="square" lIns="0" tIns="2801" rIns="0" bIns="0" rtlCol="0">
            <a:spAutoFit/>
          </a:bodyPr>
          <a:lstStyle/>
          <a:p>
            <a:pPr marL="11206" defTabSz="806867">
              <a:spcBef>
                <a:spcPts val="22"/>
              </a:spcBef>
            </a:pP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Note: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recommendations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category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2A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unless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otherwise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indicated.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9696215" y="6299562"/>
            <a:ext cx="591110" cy="328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b="1" u="sng" kern="0" spc="-18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8A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8445" defTabSz="806867">
              <a:spcBef>
                <a:spcPts val="185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HODG-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6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911095" y="6571046"/>
            <a:ext cx="6808694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 defTabSz="806867">
              <a:spcBef>
                <a:spcPts val="35"/>
              </a:spcBef>
            </a:pP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Version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2.2025,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1/30/25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©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2025 National Comprehensive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(NCCN</a:t>
            </a:r>
            <a:r>
              <a:rPr sz="463" kern="0" spc="-13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),</a:t>
            </a:r>
            <a:r>
              <a:rPr sz="529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rights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NCCN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Guidelines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illustration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reproduced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form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express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written permission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NCCN.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815353" y="22412"/>
            <a:ext cx="6764431" cy="106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Printed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abdullah karakus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4/23/2025 7:48:23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AM.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For personal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only. Not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approved for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distribution.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Copyright ©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2025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National Comprehensive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Network, Inc.,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All Rights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endParaRPr sz="61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0" name="Metin kutusu 109">
            <a:extLst>
              <a:ext uri="{FF2B5EF4-FFF2-40B4-BE49-F238E27FC236}">
                <a16:creationId xmlns:a16="http://schemas.microsoft.com/office/drawing/2014/main" id="{0D566C02-6B61-2434-36EC-468B908FBE57}"/>
              </a:ext>
            </a:extLst>
          </p:cNvPr>
          <p:cNvSpPr txBox="1"/>
          <p:nvPr/>
        </p:nvSpPr>
        <p:spPr>
          <a:xfrm>
            <a:off x="4224505" y="716408"/>
            <a:ext cx="4110228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sz="2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İleri Evre Hastalık (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Stage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III-IV):</a:t>
            </a:r>
            <a:endParaRPr lang="tr-TR" sz="2400" dirty="0">
              <a:highlight>
                <a:srgbClr val="FFFF00"/>
              </a:highlight>
            </a:endParaRPr>
          </a:p>
        </p:txBody>
      </p:sp>
      <p:sp>
        <p:nvSpPr>
          <p:cNvPr id="112" name="Metin kutusu 111">
            <a:extLst>
              <a:ext uri="{FF2B5EF4-FFF2-40B4-BE49-F238E27FC236}">
                <a16:creationId xmlns:a16="http://schemas.microsoft.com/office/drawing/2014/main" id="{5C168AF4-7802-1F50-C7A1-567D6CF76847}"/>
              </a:ext>
            </a:extLst>
          </p:cNvPr>
          <p:cNvSpPr txBox="1"/>
          <p:nvPr/>
        </p:nvSpPr>
        <p:spPr>
          <a:xfrm>
            <a:off x="816864" y="6235943"/>
            <a:ext cx="1149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brentuximab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 </a:t>
            </a:r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vedotin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, </a:t>
            </a:r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etoposide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, </a:t>
            </a:r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cyclophosphamide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, </a:t>
            </a:r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doxorubicin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, </a:t>
            </a:r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dacarbazine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, </a:t>
            </a:r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and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 </a:t>
            </a:r>
            <a:r>
              <a:rPr lang="tr-TR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dexamethasone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 </a:t>
            </a:r>
            <a:r>
              <a:rPr lang="tr-TR" b="0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(</a:t>
            </a:r>
            <a:r>
              <a:rPr lang="tr-TR" b="0" i="0" u="none" strike="noStrike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BrECADD</a:t>
            </a:r>
            <a:r>
              <a:rPr lang="tr-TR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) </a:t>
            </a:r>
            <a:endParaRPr lang="tr-TR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B1A23B-AD3D-245B-1637-DD722265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İleri Evre Hastalık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III-IV):</a:t>
            </a:r>
            <a:br>
              <a:rPr lang="tr-TR" b="1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D3E9B2-E44D-E59F-7557-DCFD8D2E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NCCN Önerileri: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Kemoterapi zorunludur, bazı durumlarda kombine tedavi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bulky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ya da kötü yanıt varsa) tercih edilir.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Tercih edilen tedaviler: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Nivolumab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-AVD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BrECADD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+ G-CSF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BV-AVD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 kontrol noktası inhibitörlerine uygun olmayan hastalarda kategori 1 seçenek (nöropati varsa kontrendike)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ABVD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 BV veya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checkpoint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inhibitörleri mevcut değilse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7492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8A9D6B-68B7-AF5D-EC64-78DAA3DE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ESMO önerileri: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8AC893-E615-9326-7D0C-C08D8E359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ABVD (6-8 kür) → kalan tümör &gt;1.5 cm ise lokal 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BEACOPPesc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(6 kür) → kalan tümör &gt;2.5 cm ise RT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992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1EDD4A-C6FF-5068-2DB5-014B5C487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Yaşlı Hastalar (&gt;60 yaş):</a:t>
            </a:r>
            <a:br>
              <a:rPr lang="tr-TR" b="1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CA95A6-300F-8369-2018-AD188B279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Klinik çalışma tercihtir. Alternatif rejimler (daha az toksik):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Erken evre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Favorable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): ABVD (tercih) veya AVD + ISRT, CHOP + ISRT, VEPEMB ± ISRT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Unfavorable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ya da ileri evre:</a:t>
            </a:r>
          </a:p>
          <a:p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Nivolumab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-AVD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ABVD + BV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lead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-in, ardından AVD + BV idame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BV + DTIC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CHOP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PVAG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VEPEMB ± ISRT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0819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91825A-364A-C8F1-D587-3D8F5E55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Refrakter veya Relaps Hastalık:</a:t>
            </a:r>
            <a:br>
              <a:rPr lang="tr-TR" b="1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5A0463-F849-AE11-EAA1-E1AF93B11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NCCN Önerileri: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İkinci basamak sistemik tedavi + PET ile yanıt değerlendirmesi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Diğer seçenekler: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Sitoredüksiyon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+ yüksek doz tedavi + otolog kök hücre nakli (ASCT)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RT veya sistemik tedavi ± RT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Nakil öncesi klasik dozda ikinci basamak tedavi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Daha önce ışınlanmamış bölgelere RT düşünülmeli</a:t>
            </a:r>
          </a:p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ESMO önerileri: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Yüksek doz kemoterapi + ASCT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İkinci basamak tedavi, daha önce kullanılan ajanlara göre seçilir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Brentuximab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Vedotin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 ASCT sonrası nüks veya ≥2 rejim başarısızlığında önerilir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81846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4E332B-88C9-D0CE-FF7B-308A3E02D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499" r="3704" b="47451"/>
          <a:stretch/>
        </p:blipFill>
        <p:spPr>
          <a:xfrm>
            <a:off x="-1271742" y="0"/>
            <a:ext cx="13667232" cy="7327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759C7-3CC3-FED7-A2CC-91F5F56C75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499" r="3704" b="47451"/>
          <a:stretch/>
        </p:blipFill>
        <p:spPr>
          <a:xfrm>
            <a:off x="-1119342" y="152400"/>
            <a:ext cx="13667232" cy="732729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F34AC0D-E74A-DDA9-D0FC-59AF34A1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499" r="3704" b="47451"/>
          <a:stretch/>
        </p:blipFill>
        <p:spPr>
          <a:xfrm>
            <a:off x="-1168110" y="-234649"/>
            <a:ext cx="13667232" cy="7327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1EB01A9-FBA5-4EA0-C339-8319F9ACB4C5}"/>
              </a:ext>
            </a:extLst>
          </p:cNvPr>
          <p:cNvSpPr txBox="1"/>
          <p:nvPr/>
        </p:nvSpPr>
        <p:spPr>
          <a:xfrm>
            <a:off x="9875520" y="1146048"/>
            <a:ext cx="2152320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sz="2400" dirty="0" err="1">
                <a:highlight>
                  <a:srgbClr val="FFFF00"/>
                </a:highlight>
              </a:rPr>
              <a:t>Uptodate</a:t>
            </a:r>
            <a:r>
              <a:rPr lang="tr-TR" sz="2400" dirty="0">
                <a:highlight>
                  <a:srgbClr val="FFFF00"/>
                </a:highligh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307826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9685" y="214382"/>
            <a:ext cx="4515631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NCCN</a:t>
            </a:r>
            <a:r>
              <a:rPr spc="-84" dirty="0"/>
              <a:t> </a:t>
            </a:r>
            <a:r>
              <a:rPr dirty="0"/>
              <a:t>Guidelines</a:t>
            </a:r>
            <a:r>
              <a:rPr spc="-79" dirty="0"/>
              <a:t> </a:t>
            </a:r>
            <a:r>
              <a:rPr dirty="0"/>
              <a:t>Version</a:t>
            </a:r>
            <a:r>
              <a:rPr spc="-79" dirty="0"/>
              <a:t> </a:t>
            </a:r>
            <a:r>
              <a:rPr spc="-9" dirty="0"/>
              <a:t>2.2025</a:t>
            </a:r>
          </a:p>
          <a:p>
            <a:pPr marL="11206"/>
            <a:r>
              <a:rPr dirty="0"/>
              <a:t>Hodgkin</a:t>
            </a:r>
            <a:r>
              <a:rPr spc="-40" dirty="0"/>
              <a:t> </a:t>
            </a:r>
            <a:r>
              <a:rPr spc="-9" dirty="0"/>
              <a:t>Lymphoma</a:t>
            </a:r>
            <a:r>
              <a:rPr spc="-40" dirty="0"/>
              <a:t> </a:t>
            </a:r>
            <a:r>
              <a:rPr dirty="0"/>
              <a:t>(Age</a:t>
            </a:r>
            <a:r>
              <a:rPr spc="-40" dirty="0"/>
              <a:t> </a:t>
            </a:r>
            <a:r>
              <a:rPr dirty="0"/>
              <a:t>≥18</a:t>
            </a:r>
            <a:r>
              <a:rPr spc="-40" dirty="0"/>
              <a:t> </a:t>
            </a:r>
            <a:r>
              <a:rPr spc="-9" dirty="0"/>
              <a:t>years)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 defTabSz="806867">
              <a:spcBef>
                <a:spcPts val="88"/>
              </a:spcBef>
            </a:pP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kern="0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kern="0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kern="0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483" algn="r" defTabSz="806867"/>
            <a:r>
              <a:rPr sz="971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537555" y="4389467"/>
            <a:ext cx="608479" cy="257963"/>
          </a:xfrm>
          <a:prstGeom prst="rect">
            <a:avLst/>
          </a:prstGeom>
        </p:spPr>
        <p:txBody>
          <a:bodyPr vert="horz" wrap="square" lIns="0" tIns="69476" rIns="0" bIns="0" rtlCol="0">
            <a:spAutoFit/>
          </a:bodyPr>
          <a:lstStyle/>
          <a:p>
            <a:pPr marL="33619" marR="26896" defTabSz="806867">
              <a:lnSpc>
                <a:spcPct val="60600"/>
              </a:lnSpc>
              <a:spcBef>
                <a:spcPts val="547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 </a:t>
            </a:r>
            <a:r>
              <a:rPr sz="1456" b="1" kern="0" spc="-33" baseline="-20202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r>
              <a:rPr sz="794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00101" y="1872592"/>
            <a:ext cx="608479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112"/>
              </a:lnSpc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1–3</a:t>
            </a:r>
            <a:r>
              <a:rPr sz="1191" b="1" kern="0" spc="-2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16877" y="2691720"/>
            <a:ext cx="0" cy="1186703"/>
          </a:xfrm>
          <a:custGeom>
            <a:avLst/>
            <a:gdLst/>
            <a:ahLst/>
            <a:cxnLst/>
            <a:rect l="l" t="t" r="r" b="b"/>
            <a:pathLst>
              <a:path h="1344929">
                <a:moveTo>
                  <a:pt x="0" y="13446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07465" y="2657474"/>
            <a:ext cx="1312769" cy="3998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HDT/ASCR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qq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±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t,qq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spcBef>
                <a:spcPts val="688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0298" y="3128121"/>
            <a:ext cx="1013572" cy="38590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826" defTabSz="806867">
              <a:lnSpc>
                <a:spcPts val="935"/>
              </a:lnSpc>
              <a:spcBef>
                <a:spcPts val="88"/>
              </a:spcBef>
              <a:tabLst>
                <a:tab pos="770446" algn="l"/>
              </a:tabLst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Deauville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4826" defTabSz="806867">
              <a:lnSpc>
                <a:spcPts val="927"/>
              </a:lnSpc>
            </a:pPr>
            <a:r>
              <a:rPr sz="1456" b="1" kern="0" spc="-33" baseline="-20202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r>
              <a:rPr sz="794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70446" defTabSz="806867">
              <a:lnSpc>
                <a:spcPts val="1156"/>
              </a:lnSpc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07464" y="3598757"/>
            <a:ext cx="1334621" cy="30928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Subsequent</a:t>
            </a:r>
            <a:r>
              <a:rPr sz="971" b="1" kern="0" spc="-5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systemic therapy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oo,rr</a:t>
            </a:r>
            <a:r>
              <a:rPr sz="1191" b="1" kern="0" spc="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±</a:t>
            </a:r>
            <a:r>
              <a:rPr sz="971" b="1" kern="0" spc="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t,qq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71219" y="2000821"/>
            <a:ext cx="191621" cy="57710"/>
            <a:chOff x="4661115" y="2267597"/>
            <a:chExt cx="217170" cy="65405"/>
          </a:xfrm>
        </p:grpSpPr>
        <p:sp>
          <p:nvSpPr>
            <p:cNvPr id="16" name="object 16"/>
            <p:cNvSpPr/>
            <p:nvPr/>
          </p:nvSpPr>
          <p:spPr>
            <a:xfrm>
              <a:off x="4667465" y="2300008"/>
              <a:ext cx="141605" cy="0"/>
            </a:xfrm>
            <a:custGeom>
              <a:avLst/>
              <a:gdLst/>
              <a:ahLst/>
              <a:cxnLst/>
              <a:rect l="l" t="t" r="r" b="b"/>
              <a:pathLst>
                <a:path w="141604">
                  <a:moveTo>
                    <a:pt x="0" y="0"/>
                  </a:moveTo>
                  <a:lnTo>
                    <a:pt x="1414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789169" y="226759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132509" y="4222062"/>
            <a:ext cx="191060" cy="648821"/>
            <a:chOff x="5070576" y="4785004"/>
            <a:chExt cx="216535" cy="735330"/>
          </a:xfrm>
        </p:grpSpPr>
        <p:sp>
          <p:nvSpPr>
            <p:cNvPr id="19" name="object 19"/>
            <p:cNvSpPr/>
            <p:nvPr/>
          </p:nvSpPr>
          <p:spPr>
            <a:xfrm>
              <a:off x="5070576" y="5152542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4">
                  <a:moveTo>
                    <a:pt x="0" y="0"/>
                  </a:moveTo>
                  <a:lnTo>
                    <a:pt x="1033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154193" y="5120132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280494" y="4785004"/>
              <a:ext cx="0" cy="735330"/>
            </a:xfrm>
            <a:custGeom>
              <a:avLst/>
              <a:gdLst/>
              <a:ahLst/>
              <a:cxnLst/>
              <a:rect l="l" t="t" r="r" b="b"/>
              <a:pathLst>
                <a:path h="735329">
                  <a:moveTo>
                    <a:pt x="0" y="7350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object 22"/>
          <p:cNvSpPr/>
          <p:nvPr/>
        </p:nvSpPr>
        <p:spPr>
          <a:xfrm>
            <a:off x="3691856" y="2754406"/>
            <a:ext cx="0" cy="1052232"/>
          </a:xfrm>
          <a:custGeom>
            <a:avLst/>
            <a:gdLst/>
            <a:ahLst/>
            <a:cxnLst/>
            <a:rect l="l" t="t" r="r" b="b"/>
            <a:pathLst>
              <a:path h="1192529">
                <a:moveTo>
                  <a:pt x="0" y="11922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74262" y="2754406"/>
            <a:ext cx="174251" cy="1052232"/>
            <a:chOff x="3191230" y="3121660"/>
            <a:chExt cx="197485" cy="1192530"/>
          </a:xfrm>
        </p:grpSpPr>
        <p:sp>
          <p:nvSpPr>
            <p:cNvPr id="24" name="object 24"/>
            <p:cNvSpPr/>
            <p:nvPr/>
          </p:nvSpPr>
          <p:spPr>
            <a:xfrm>
              <a:off x="3197580" y="3121660"/>
              <a:ext cx="0" cy="1192530"/>
            </a:xfrm>
            <a:custGeom>
              <a:avLst/>
              <a:gdLst/>
              <a:ahLst/>
              <a:cxnLst/>
              <a:rect l="l" t="t" r="r" b="b"/>
              <a:pathLst>
                <a:path h="1192529">
                  <a:moveTo>
                    <a:pt x="0" y="0"/>
                  </a:moveTo>
                  <a:lnTo>
                    <a:pt x="0" y="11922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203257" y="3717798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59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279165" y="368538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82098" y="3426460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5826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682443" y="2720160"/>
            <a:ext cx="772646" cy="1155671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Second-line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systemic therapy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oo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(CPI-based therapy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preferred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if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CPI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exposure)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519180" y="4222062"/>
            <a:ext cx="0" cy="648821"/>
          </a:xfrm>
          <a:custGeom>
            <a:avLst/>
            <a:gdLst/>
            <a:ahLst/>
            <a:cxnLst/>
            <a:rect l="l" t="t" r="r" b="b"/>
            <a:pathLst>
              <a:path h="735329">
                <a:moveTo>
                  <a:pt x="0" y="0"/>
                </a:moveTo>
                <a:lnTo>
                  <a:pt x="0" y="7350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08317" y="4187817"/>
            <a:ext cx="1220881" cy="732478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981688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Subsequent systemic therapy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oo,rr</a:t>
            </a:r>
            <a:r>
              <a:rPr sz="1191" b="1" kern="0" spc="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±</a:t>
            </a:r>
            <a:r>
              <a:rPr sz="971" b="1" kern="0" spc="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t,qq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737450" y="3688169"/>
            <a:ext cx="0" cy="648821"/>
          </a:xfrm>
          <a:custGeom>
            <a:avLst/>
            <a:gdLst/>
            <a:ahLst/>
            <a:cxnLst/>
            <a:rect l="l" t="t" r="r" b="b"/>
            <a:pathLst>
              <a:path h="735329">
                <a:moveTo>
                  <a:pt x="0" y="0"/>
                </a:moveTo>
                <a:lnTo>
                  <a:pt x="0" y="7350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05546" y="3653925"/>
            <a:ext cx="885265" cy="732478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971" b="1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response, consider transplant (autologous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allogeneic)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890792" y="959851"/>
            <a:ext cx="1581710" cy="1155671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971" b="1" kern="0" spc="1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REFRACTORY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CHL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nn</a:t>
            </a:r>
            <a:r>
              <a:rPr sz="1191" b="1" kern="0" spc="66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RELAPSE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WITHIN</a:t>
            </a:r>
            <a:r>
              <a:rPr sz="971" b="1" kern="0" spc="6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3</a:t>
            </a:r>
            <a:r>
              <a:rPr sz="971" b="1" kern="0" spc="7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MONTHS: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79566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CANDIDATE</a:t>
            </a:r>
            <a:r>
              <a:rPr sz="971" b="1" kern="0" spc="1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971" b="1" kern="0" spc="1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HIGH-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DOSE</a:t>
            </a:r>
            <a:r>
              <a:rPr sz="971" b="1" kern="0" spc="1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r>
              <a:rPr sz="971" b="1" kern="0" spc="7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22449" algn="just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AUTOLOGOUS</a:t>
            </a:r>
            <a:r>
              <a:rPr sz="971" b="1" kern="0" spc="26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STEM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CELL</a:t>
            </a:r>
            <a:r>
              <a:rPr sz="971" b="1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RESCUE</a:t>
            </a:r>
            <a:r>
              <a:rPr sz="971" b="1" kern="0" spc="10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(HDT/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ASCR)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056969" y="3256362"/>
            <a:ext cx="152400" cy="57710"/>
            <a:chOff x="4984965" y="3690543"/>
            <a:chExt cx="172720" cy="65405"/>
          </a:xfrm>
        </p:grpSpPr>
        <p:sp>
          <p:nvSpPr>
            <p:cNvPr id="35" name="object 35"/>
            <p:cNvSpPr/>
            <p:nvPr/>
          </p:nvSpPr>
          <p:spPr>
            <a:xfrm>
              <a:off x="4984965" y="3722954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4">
                  <a:moveTo>
                    <a:pt x="0" y="0"/>
                  </a:moveTo>
                  <a:lnTo>
                    <a:pt x="1033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068569" y="369054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95139" y="5024090"/>
            <a:ext cx="4026274" cy="65251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015"/>
              </a:lnSpc>
              <a:spcBef>
                <a:spcPts val="88"/>
              </a:spcBef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r>
              <a:rPr sz="1059" kern="0" spc="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FDG-PET/CT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(HODG-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71"/>
              </a:lnSpc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FDG-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PET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5-Point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Scale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(Deauville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Criteria)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A,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2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2)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971"/>
              </a:lnSpc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t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 of Radiation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 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7451" indent="-123832" defTabSz="806867">
              <a:lnSpc>
                <a:spcPts val="971"/>
              </a:lnSpc>
              <a:buSzPct val="80000"/>
              <a:buFontTx/>
              <a:buAutoNum type="alphaLcPeriod" startAt="40"/>
              <a:tabLst>
                <a:tab pos="157451" algn="l"/>
              </a:tabLst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Primary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refractory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refers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inability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achieve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following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front-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line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therapy.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7451" indent="-123832" defTabSz="806867">
              <a:lnSpc>
                <a:spcPts val="1015"/>
              </a:lnSpc>
              <a:buClr>
                <a:srgbClr val="000000"/>
              </a:buClr>
              <a:buSzPct val="80000"/>
              <a:buFontTx/>
              <a:buAutoNum type="alphaLcPeriod" startAt="40"/>
              <a:tabLst>
                <a:tab pos="157451" algn="l"/>
              </a:tabLst>
            </a:pP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 Systemic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 for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Relapsed or Refractory</a:t>
            </a:r>
            <a:r>
              <a:rPr sz="882" u="sng" kern="0" spc="-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Disease: 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CHL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76479" y="4900825"/>
            <a:ext cx="4099672" cy="79358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57451" indent="-123832" defTabSz="806867">
              <a:lnSpc>
                <a:spcPts val="1015"/>
              </a:lnSpc>
              <a:spcBef>
                <a:spcPts val="88"/>
              </a:spcBef>
              <a:buSzPct val="80000"/>
              <a:buFontTx/>
              <a:buAutoNum type="alphaLcPeriod" startAt="43"/>
              <a:tabLst>
                <a:tab pos="157451" algn="l"/>
              </a:tabLst>
            </a:pP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Conventional-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dose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chemotherapy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precede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HDT.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Timing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vary.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8228" indent="-84609" defTabSz="806867">
              <a:lnSpc>
                <a:spcPts val="971"/>
              </a:lnSpc>
              <a:buSzPct val="80000"/>
              <a:buFontTx/>
              <a:buAutoNum type="alphaLcPeriod" startAt="43"/>
              <a:tabLst>
                <a:tab pos="118228" algn="l"/>
              </a:tabLst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Subsequent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systemic therapy options include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second-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line therapy options 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8228" defTabSz="806867">
              <a:lnSpc>
                <a:spcPts val="971"/>
              </a:lnSpc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were</a:t>
            </a:r>
            <a:r>
              <a:rPr sz="882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882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previously</a:t>
            </a:r>
            <a:r>
              <a:rPr sz="882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used</a:t>
            </a:r>
            <a:r>
              <a:rPr sz="882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</a:t>
            </a: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HODG-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B,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5</a:t>
            </a:r>
            <a:r>
              <a:rPr sz="882" u="sng" kern="0" spc="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).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47926" marR="26896" indent="-114866" defTabSz="806867">
              <a:lnSpc>
                <a:spcPts val="971"/>
              </a:lnSpc>
              <a:spcBef>
                <a:spcPts val="62"/>
              </a:spcBef>
              <a:buSzPct val="80000"/>
              <a:buFontTx/>
              <a:buAutoNum type="alphaLcPeriod" startAt="45"/>
              <a:tabLst>
                <a:tab pos="147926" algn="l"/>
              </a:tabLst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more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following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risk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factors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considered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high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risk:</a:t>
            </a:r>
            <a:r>
              <a:rPr sz="882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Remission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duration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&lt;1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year,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extranodal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involvement,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FDG-PET–positive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response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time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transplant,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symptoms, and/or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&gt;1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second-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line/subsequent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72728" y="5640413"/>
            <a:ext cx="8235763" cy="39603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0424" defTabSz="806867">
              <a:lnSpc>
                <a:spcPts val="1015"/>
              </a:lnSpc>
              <a:spcBef>
                <a:spcPts val="88"/>
              </a:spcBef>
              <a:tabLst>
                <a:tab pos="4352037" algn="l"/>
              </a:tabLst>
            </a:pPr>
            <a:r>
              <a:rPr sz="882" u="sng" kern="0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B,</a:t>
            </a:r>
            <a:r>
              <a:rPr sz="882" u="sng" kern="0" spc="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5</a:t>
            </a:r>
            <a:r>
              <a:rPr sz="882" u="sng" kern="0" spc="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kern="0" spc="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8)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	therapy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regimen.</a:t>
            </a:r>
            <a:r>
              <a:rPr sz="882" kern="0" spc="-5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AETHERA</a:t>
            </a:r>
            <a:r>
              <a:rPr sz="882" kern="0" spc="-6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Trial: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Moskowitz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CH,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et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al.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Blood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2018;132:2639-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6032" defTabSz="806867">
              <a:lnSpc>
                <a:spcPts val="971"/>
              </a:lnSpc>
              <a:tabLst>
                <a:tab pos="4352037" algn="l"/>
              </a:tabLst>
            </a:pP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pp</a:t>
            </a:r>
            <a:r>
              <a:rPr sz="1059" kern="0" spc="-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Strongly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consider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selected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sites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have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been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previously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irradiated.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2642.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80424" defTabSz="806867">
              <a:lnSpc>
                <a:spcPts val="1015"/>
              </a:lnSpc>
              <a:tabLst>
                <a:tab pos="4237170" algn="l"/>
              </a:tabLst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history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RT,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total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lymphoid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irradiation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(TLI)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882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059" kern="0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tt</a:t>
            </a:r>
            <a:r>
              <a:rPr sz="1059" kern="0" spc="-26" baseline="208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role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maintenance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brentuximab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vedotin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has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been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well-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defined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603734" y="960567"/>
            <a:ext cx="959784" cy="309285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SECOND-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LINE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oo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255842" y="1637885"/>
            <a:ext cx="446554" cy="245409"/>
            <a:chOff x="6343687" y="1856270"/>
            <a:chExt cx="506095" cy="278130"/>
          </a:xfrm>
        </p:grpSpPr>
        <p:sp>
          <p:nvSpPr>
            <p:cNvPr id="42" name="object 42"/>
            <p:cNvSpPr/>
            <p:nvPr/>
          </p:nvSpPr>
          <p:spPr>
            <a:xfrm>
              <a:off x="6350037" y="1856270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30">
                  <a:moveTo>
                    <a:pt x="0" y="0"/>
                  </a:moveTo>
                  <a:lnTo>
                    <a:pt x="0" y="2778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6355117" y="1989378"/>
              <a:ext cx="424815" cy="0"/>
            </a:xfrm>
            <a:custGeom>
              <a:avLst/>
              <a:gdLst/>
              <a:ahLst/>
              <a:cxnLst/>
              <a:rect l="l" t="t" r="r" b="b"/>
              <a:pathLst>
                <a:path w="424815">
                  <a:moveTo>
                    <a:pt x="0" y="0"/>
                  </a:moveTo>
                  <a:lnTo>
                    <a:pt x="42477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6760209" y="195696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216383" y="2255587"/>
            <a:ext cx="271182" cy="2240056"/>
            <a:chOff x="4032300" y="2556332"/>
            <a:chExt cx="307340" cy="2538730"/>
          </a:xfrm>
        </p:grpSpPr>
        <p:sp>
          <p:nvSpPr>
            <p:cNvPr id="46" name="object 46"/>
            <p:cNvSpPr/>
            <p:nvPr/>
          </p:nvSpPr>
          <p:spPr>
            <a:xfrm>
              <a:off x="4050537" y="2624683"/>
              <a:ext cx="260985" cy="2402205"/>
            </a:xfrm>
            <a:custGeom>
              <a:avLst/>
              <a:gdLst/>
              <a:ahLst/>
              <a:cxnLst/>
              <a:rect l="l" t="t" r="r" b="b"/>
              <a:pathLst>
                <a:path w="260985" h="2402204">
                  <a:moveTo>
                    <a:pt x="260845" y="2402027"/>
                  </a:moveTo>
                  <a:lnTo>
                    <a:pt x="0" y="1093127"/>
                  </a:lnTo>
                  <a:lnTo>
                    <a:pt x="18957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204817" y="2556331"/>
              <a:ext cx="134620" cy="2538730"/>
            </a:xfrm>
            <a:custGeom>
              <a:avLst/>
              <a:gdLst/>
              <a:ahLst/>
              <a:cxnLst/>
              <a:rect l="l" t="t" r="r" b="b"/>
              <a:pathLst>
                <a:path w="134620" h="2538729">
                  <a:moveTo>
                    <a:pt x="63855" y="93281"/>
                  </a:moveTo>
                  <a:lnTo>
                    <a:pt x="47142" y="0"/>
                  </a:lnTo>
                  <a:lnTo>
                    <a:pt x="0" y="82207"/>
                  </a:lnTo>
                  <a:lnTo>
                    <a:pt x="63855" y="93281"/>
                  </a:lnTo>
                  <a:close/>
                </a:path>
                <a:path w="134620" h="2538729">
                  <a:moveTo>
                    <a:pt x="134493" y="2444724"/>
                  </a:moveTo>
                  <a:lnTo>
                    <a:pt x="70929" y="2457399"/>
                  </a:lnTo>
                  <a:lnTo>
                    <a:pt x="120116" y="2538399"/>
                  </a:lnTo>
                  <a:lnTo>
                    <a:pt x="134493" y="24447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050766" y="3718166"/>
              <a:ext cx="219710" cy="0"/>
            </a:xfrm>
            <a:custGeom>
              <a:avLst/>
              <a:gdLst/>
              <a:ahLst/>
              <a:cxnLst/>
              <a:rect l="l" t="t" r="r" b="b"/>
              <a:pathLst>
                <a:path w="219710">
                  <a:moveTo>
                    <a:pt x="0" y="0"/>
                  </a:moveTo>
                  <a:lnTo>
                    <a:pt x="21917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250258" y="368575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038650" y="3426459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6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6501530" y="1229431"/>
            <a:ext cx="3122518" cy="3631266"/>
            <a:chOff x="5488800" y="1393355"/>
            <a:chExt cx="3538854" cy="4115435"/>
          </a:xfrm>
        </p:grpSpPr>
        <p:sp>
          <p:nvSpPr>
            <p:cNvPr id="52" name="object 52"/>
            <p:cNvSpPr/>
            <p:nvPr/>
          </p:nvSpPr>
          <p:spPr>
            <a:xfrm>
              <a:off x="6634924" y="4302048"/>
              <a:ext cx="205104" cy="0"/>
            </a:xfrm>
            <a:custGeom>
              <a:avLst/>
              <a:gdLst/>
              <a:ahLst/>
              <a:cxnLst/>
              <a:rect l="l" t="t" r="r" b="b"/>
              <a:pathLst>
                <a:path w="205104">
                  <a:moveTo>
                    <a:pt x="0" y="0"/>
                  </a:moveTo>
                  <a:lnTo>
                    <a:pt x="20457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819811" y="426963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6350038" y="2313470"/>
              <a:ext cx="0" cy="430530"/>
            </a:xfrm>
            <a:custGeom>
              <a:avLst/>
              <a:gdLst/>
              <a:ahLst/>
              <a:cxnLst/>
              <a:rect l="l" t="t" r="r" b="b"/>
              <a:pathLst>
                <a:path h="430530">
                  <a:moveTo>
                    <a:pt x="0" y="0"/>
                  </a:moveTo>
                  <a:lnTo>
                    <a:pt x="0" y="4302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577046" y="2082266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483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8722207" y="2049856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8637079" y="3074695"/>
              <a:ext cx="105410" cy="0"/>
            </a:xfrm>
            <a:custGeom>
              <a:avLst/>
              <a:gdLst/>
              <a:ahLst/>
              <a:cxnLst/>
              <a:rect l="l" t="t" r="r" b="b"/>
              <a:pathLst>
                <a:path w="105409">
                  <a:moveTo>
                    <a:pt x="0" y="0"/>
                  </a:moveTo>
                  <a:lnTo>
                    <a:pt x="10481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722207" y="304228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348006" y="2569032"/>
              <a:ext cx="2406650" cy="0"/>
            </a:xfrm>
            <a:custGeom>
              <a:avLst/>
              <a:gdLst/>
              <a:ahLst/>
              <a:cxnLst/>
              <a:rect l="l" t="t" r="r" b="b"/>
              <a:pathLst>
                <a:path w="2406650">
                  <a:moveTo>
                    <a:pt x="0" y="0"/>
                  </a:moveTo>
                  <a:lnTo>
                    <a:pt x="240658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8734907" y="2536621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8847162" y="3450767"/>
              <a:ext cx="111125" cy="0"/>
            </a:xfrm>
            <a:custGeom>
              <a:avLst/>
              <a:gdLst/>
              <a:ahLst/>
              <a:cxnLst/>
              <a:rect l="l" t="t" r="r" b="b"/>
              <a:pathLst>
                <a:path w="111125">
                  <a:moveTo>
                    <a:pt x="0" y="0"/>
                  </a:moveTo>
                  <a:lnTo>
                    <a:pt x="11064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8938120" y="341835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623786" y="3239795"/>
              <a:ext cx="215900" cy="0"/>
            </a:xfrm>
            <a:custGeom>
              <a:avLst/>
              <a:gdLst/>
              <a:ahLst/>
              <a:cxnLst/>
              <a:rect l="l" t="t" r="r" b="b"/>
              <a:pathLst>
                <a:path w="215900">
                  <a:moveTo>
                    <a:pt x="0" y="0"/>
                  </a:moveTo>
                  <a:lnTo>
                    <a:pt x="21570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6819811" y="320738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488800" y="3652989"/>
              <a:ext cx="1351280" cy="0"/>
            </a:xfrm>
            <a:custGeom>
              <a:avLst/>
              <a:gdLst/>
              <a:ahLst/>
              <a:cxnLst/>
              <a:rect l="l" t="t" r="r" b="b"/>
              <a:pathLst>
                <a:path w="1351279">
                  <a:moveTo>
                    <a:pt x="0" y="0"/>
                  </a:moveTo>
                  <a:lnTo>
                    <a:pt x="135069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6819811" y="3620579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668515" y="5152542"/>
              <a:ext cx="184785" cy="0"/>
            </a:xfrm>
            <a:custGeom>
              <a:avLst/>
              <a:gdLst/>
              <a:ahLst/>
              <a:cxnLst/>
              <a:rect l="l" t="t" r="r" b="b"/>
              <a:pathLst>
                <a:path w="184784">
                  <a:moveTo>
                    <a:pt x="0" y="0"/>
                  </a:moveTo>
                  <a:lnTo>
                    <a:pt x="18475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6833590" y="5120131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066100" y="4547463"/>
              <a:ext cx="676275" cy="0"/>
            </a:xfrm>
            <a:custGeom>
              <a:avLst/>
              <a:gdLst/>
              <a:ahLst/>
              <a:cxnLst/>
              <a:rect l="l" t="t" r="r" b="b"/>
              <a:pathLst>
                <a:path w="676275">
                  <a:moveTo>
                    <a:pt x="0" y="0"/>
                  </a:moveTo>
                  <a:lnTo>
                    <a:pt x="67579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8722207" y="4515053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8858872" y="1393355"/>
              <a:ext cx="0" cy="4115435"/>
            </a:xfrm>
            <a:custGeom>
              <a:avLst/>
              <a:gdLst/>
              <a:ahLst/>
              <a:cxnLst/>
              <a:rect l="l" t="t" r="r" b="b"/>
              <a:pathLst>
                <a:path h="4115435">
                  <a:moveTo>
                    <a:pt x="0" y="0"/>
                  </a:moveTo>
                  <a:lnTo>
                    <a:pt x="0" y="411485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954392" y="3586733"/>
              <a:ext cx="0" cy="1921510"/>
            </a:xfrm>
            <a:custGeom>
              <a:avLst/>
              <a:gdLst/>
              <a:ahLst/>
              <a:cxnLst/>
              <a:rect l="l" t="t" r="r" b="b"/>
              <a:pathLst>
                <a:path h="1921510">
                  <a:moveTo>
                    <a:pt x="0" y="0"/>
                  </a:moveTo>
                  <a:lnTo>
                    <a:pt x="0" y="192147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8584120" y="1737067"/>
              <a:ext cx="0" cy="735330"/>
            </a:xfrm>
            <a:custGeom>
              <a:avLst/>
              <a:gdLst/>
              <a:ahLst/>
              <a:cxnLst/>
              <a:rect l="l" t="t" r="r" b="b"/>
              <a:pathLst>
                <a:path h="735330">
                  <a:moveTo>
                    <a:pt x="0" y="0"/>
                  </a:moveTo>
                  <a:lnTo>
                    <a:pt x="0" y="7350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956158" y="2707157"/>
              <a:ext cx="0" cy="735330"/>
            </a:xfrm>
            <a:custGeom>
              <a:avLst/>
              <a:gdLst/>
              <a:ahLst/>
              <a:cxnLst/>
              <a:rect l="l" t="t" r="r" b="b"/>
              <a:pathLst>
                <a:path h="735329">
                  <a:moveTo>
                    <a:pt x="0" y="7350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8613711" y="2707157"/>
              <a:ext cx="0" cy="735330"/>
            </a:xfrm>
            <a:custGeom>
              <a:avLst/>
              <a:gdLst/>
              <a:ahLst/>
              <a:cxnLst/>
              <a:rect l="l" t="t" r="r" b="b"/>
              <a:pathLst>
                <a:path h="735329">
                  <a:moveTo>
                    <a:pt x="0" y="0"/>
                  </a:moveTo>
                  <a:lnTo>
                    <a:pt x="0" y="7350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5973990" y="1603651"/>
            <a:ext cx="1244974" cy="85770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HDT/ASCR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pp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±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1191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t,qq</a:t>
            </a:r>
            <a:r>
              <a:rPr sz="1191" b="1" kern="0" spc="-3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(category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1)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059"/>
              </a:lnSpc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25810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Observe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±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t,qq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(if</a:t>
            </a:r>
            <a:r>
              <a:rPr sz="971" b="1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HDT/ASCR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defTabSz="806867">
              <a:lnSpc>
                <a:spcPts val="1041"/>
              </a:lnSpc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contraindicated)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988949" y="1648071"/>
            <a:ext cx="0" cy="763120"/>
          </a:xfrm>
          <a:custGeom>
            <a:avLst/>
            <a:gdLst/>
            <a:ahLst/>
            <a:cxnLst/>
            <a:rect l="l" t="t" r="r" b="b"/>
            <a:pathLst>
              <a:path h="864869">
                <a:moveTo>
                  <a:pt x="0" y="0"/>
                </a:moveTo>
                <a:lnTo>
                  <a:pt x="0" y="8644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772288" y="1274255"/>
            <a:ext cx="0" cy="897031"/>
          </a:xfrm>
          <a:custGeom>
            <a:avLst/>
            <a:gdLst/>
            <a:ahLst/>
            <a:cxnLst/>
            <a:rect l="l" t="t" r="r" b="b"/>
            <a:pathLst>
              <a:path h="1016635">
                <a:moveTo>
                  <a:pt x="0" y="0"/>
                </a:moveTo>
                <a:lnTo>
                  <a:pt x="0" y="1016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2506244" y="2485465"/>
            <a:ext cx="208989" cy="1590115"/>
            <a:chOff x="960810" y="2816860"/>
            <a:chExt cx="236854" cy="1802130"/>
          </a:xfrm>
        </p:grpSpPr>
        <p:sp>
          <p:nvSpPr>
            <p:cNvPr id="80" name="object 80"/>
            <p:cNvSpPr/>
            <p:nvPr/>
          </p:nvSpPr>
          <p:spPr>
            <a:xfrm>
              <a:off x="967160" y="2816860"/>
              <a:ext cx="0" cy="1802130"/>
            </a:xfrm>
            <a:custGeom>
              <a:avLst/>
              <a:gdLst/>
              <a:ahLst/>
              <a:cxnLst/>
              <a:rect l="l" t="t" r="r" b="b"/>
              <a:pathLst>
                <a:path h="1802129">
                  <a:moveTo>
                    <a:pt x="0" y="0"/>
                  </a:moveTo>
                  <a:lnTo>
                    <a:pt x="0" y="18018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966251" y="3717798"/>
              <a:ext cx="141605" cy="0"/>
            </a:xfrm>
            <a:custGeom>
              <a:avLst/>
              <a:gdLst/>
              <a:ahLst/>
              <a:cxnLst/>
              <a:rect l="l" t="t" r="r" b="b"/>
              <a:pathLst>
                <a:path w="141605">
                  <a:moveTo>
                    <a:pt x="0" y="0"/>
                  </a:moveTo>
                  <a:lnTo>
                    <a:pt x="1414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087965" y="368538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191008" y="3197860"/>
              <a:ext cx="0" cy="1040130"/>
            </a:xfrm>
            <a:custGeom>
              <a:avLst/>
              <a:gdLst/>
              <a:ahLst/>
              <a:cxnLst/>
              <a:rect l="l" t="t" r="r" b="b"/>
              <a:pathLst>
                <a:path h="1040129">
                  <a:moveTo>
                    <a:pt x="0" y="10398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1848906" y="2451219"/>
            <a:ext cx="656665" cy="1719928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Biopsy- proven primary refractory disease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nn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relapse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within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3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months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candidate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HDT/ ASCR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561494" y="960657"/>
            <a:ext cx="1477496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ADDITIONAL</a:t>
            </a:r>
            <a:r>
              <a:rPr sz="971" b="1" kern="0" spc="22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594745" y="959794"/>
            <a:ext cx="1629335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MAINTENANCE</a:t>
            </a:r>
            <a:r>
              <a:rPr sz="971" b="1" kern="0" spc="22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8371858" y="1299211"/>
            <a:ext cx="1039346" cy="57710"/>
            <a:chOff x="7608506" y="1472438"/>
            <a:chExt cx="1177925" cy="65405"/>
          </a:xfrm>
        </p:grpSpPr>
        <p:sp>
          <p:nvSpPr>
            <p:cNvPr id="88" name="object 88"/>
            <p:cNvSpPr/>
            <p:nvPr/>
          </p:nvSpPr>
          <p:spPr>
            <a:xfrm>
              <a:off x="7608506" y="1504848"/>
              <a:ext cx="1108075" cy="0"/>
            </a:xfrm>
            <a:custGeom>
              <a:avLst/>
              <a:gdLst/>
              <a:ahLst/>
              <a:cxnLst/>
              <a:rect l="l" t="t" r="r" b="b"/>
              <a:pathLst>
                <a:path w="1108075">
                  <a:moveTo>
                    <a:pt x="0" y="0"/>
                  </a:moveTo>
                  <a:lnTo>
                    <a:pt x="110798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8696807" y="147243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9645822" y="2887969"/>
            <a:ext cx="652743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Follow-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up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lnSpc>
                <a:spcPts val="1112"/>
              </a:lnSpc>
            </a:pPr>
            <a:r>
              <a:rPr sz="971" b="1" u="sng" kern="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971" b="1" u="sng" kern="0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12)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633263" y="2989101"/>
            <a:ext cx="561975" cy="591414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Restage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 FDG-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PET/CT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783135" y="1229520"/>
            <a:ext cx="516031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Observe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760723" y="1364002"/>
            <a:ext cx="1375522" cy="87052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lnSpc>
                <a:spcPts val="1112"/>
              </a:lnSpc>
              <a:spcBef>
                <a:spcPts val="88"/>
              </a:spcBef>
            </a:pP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3619" marR="26896" defTabSz="806867">
              <a:lnSpc>
                <a:spcPts val="1059"/>
              </a:lnSpc>
              <a:spcBef>
                <a:spcPts val="71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Consider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brentuximab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vedotin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maintenance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high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risk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relapse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no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BV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exposure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ss,tt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786788" y="2354423"/>
            <a:ext cx="1376082" cy="732478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3619" marR="26896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Consider</a:t>
            </a:r>
            <a:r>
              <a:rPr sz="971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brentuximab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vedotin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maintenance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high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risk</a:t>
            </a:r>
            <a:r>
              <a:rPr sz="971" b="1" kern="0" spc="-6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relapse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71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no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BV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exposure</a:t>
            </a:r>
            <a:r>
              <a:rPr sz="1191" b="1" kern="0" spc="-13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ss,tt</a:t>
            </a:r>
            <a:endParaRPr sz="1191" kern="0" baseline="2469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3527231" y="2821641"/>
            <a:ext cx="156882" cy="917762"/>
            <a:chOff x="2117928" y="3197860"/>
            <a:chExt cx="177800" cy="1040130"/>
          </a:xfrm>
        </p:grpSpPr>
        <p:sp>
          <p:nvSpPr>
            <p:cNvPr id="96" name="object 96"/>
            <p:cNvSpPr/>
            <p:nvPr/>
          </p:nvSpPr>
          <p:spPr>
            <a:xfrm>
              <a:off x="2130336" y="3717798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59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2206244" y="3685387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2124278" y="3197860"/>
              <a:ext cx="0" cy="1040130"/>
            </a:xfrm>
            <a:custGeom>
              <a:avLst/>
              <a:gdLst/>
              <a:ahLst/>
              <a:cxnLst/>
              <a:rect l="l" t="t" r="r" b="b"/>
              <a:pathLst>
                <a:path h="1040129">
                  <a:moveTo>
                    <a:pt x="0" y="0"/>
                  </a:moveTo>
                  <a:lnTo>
                    <a:pt x="0" y="10398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2722359" y="2787396"/>
            <a:ext cx="755837" cy="1014606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11206" marR="4483" defTabSz="806867">
              <a:lnSpc>
                <a:spcPts val="1059"/>
              </a:lnSpc>
              <a:spcBef>
                <a:spcPts val="212"/>
              </a:spcBef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Clinical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trial,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if</a:t>
            </a:r>
            <a:r>
              <a:rPr sz="971" b="1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available 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marR="86850" defTabSz="806867">
              <a:lnSpc>
                <a:spcPts val="1059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Refer</a:t>
            </a:r>
            <a:r>
              <a:rPr sz="971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or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consult</a:t>
            </a:r>
            <a:r>
              <a:rPr sz="971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center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71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with </a:t>
            </a:r>
            <a:r>
              <a:rPr sz="971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expertise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042172" y="6020822"/>
            <a:ext cx="1580029" cy="136308"/>
          </a:xfrm>
          <a:prstGeom prst="rect">
            <a:avLst/>
          </a:prstGeom>
        </p:spPr>
        <p:txBody>
          <a:bodyPr vert="horz" wrap="square" lIns="0" tIns="560" rIns="0" bIns="0" rtlCol="0">
            <a:spAutoFit/>
          </a:bodyPr>
          <a:lstStyle/>
          <a:p>
            <a:pPr marL="11206" defTabSz="806867">
              <a:spcBef>
                <a:spcPts val="4"/>
              </a:spcBef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appropriate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component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882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HDT.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173612" y="6020822"/>
            <a:ext cx="3627344" cy="136308"/>
          </a:xfrm>
          <a:prstGeom prst="rect">
            <a:avLst/>
          </a:prstGeom>
        </p:spPr>
        <p:txBody>
          <a:bodyPr vert="horz" wrap="square" lIns="0" tIns="560" rIns="0" bIns="0" rtlCol="0">
            <a:spAutoFit/>
          </a:bodyPr>
          <a:lstStyle/>
          <a:p>
            <a:pPr marL="11206" defTabSz="806867">
              <a:spcBef>
                <a:spcPts val="4"/>
              </a:spcBef>
            </a:pP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who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received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brentuximab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vedotin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prior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882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Arial"/>
                <a:cs typeface="Arial"/>
              </a:rPr>
              <a:t>maintenance</a:t>
            </a:r>
            <a:r>
              <a:rPr sz="882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therapy.</a:t>
            </a:r>
            <a:endParaRPr sz="8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967125" y="6289973"/>
            <a:ext cx="3074893" cy="111448"/>
          </a:xfrm>
          <a:prstGeom prst="rect">
            <a:avLst/>
          </a:prstGeom>
        </p:spPr>
        <p:txBody>
          <a:bodyPr vert="horz" wrap="square" lIns="0" tIns="2801" rIns="0" bIns="0" rtlCol="0">
            <a:spAutoFit/>
          </a:bodyPr>
          <a:lstStyle/>
          <a:p>
            <a:pPr marL="11206" defTabSz="806867">
              <a:spcBef>
                <a:spcPts val="22"/>
              </a:spcBef>
            </a:pP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Note: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recommendations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category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2A</a:t>
            </a:r>
            <a:r>
              <a:rPr sz="706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unless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otherwise</a:t>
            </a:r>
            <a:r>
              <a:rPr sz="706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indicated.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9695373" y="6471375"/>
            <a:ext cx="586068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HODG-</a:t>
            </a:r>
            <a:r>
              <a:rPr sz="971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13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911095" y="6571046"/>
            <a:ext cx="6808694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 defTabSz="806867">
              <a:spcBef>
                <a:spcPts val="35"/>
              </a:spcBef>
            </a:pP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Version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2.2025,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1/30/25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©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2025 National Comprehensive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(NCCN</a:t>
            </a:r>
            <a:r>
              <a:rPr sz="463" kern="0" spc="-13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),</a:t>
            </a:r>
            <a:r>
              <a:rPr sz="529" kern="0" spc="-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All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rights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NCCN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Guidelines</a:t>
            </a:r>
            <a:r>
              <a:rPr sz="463" kern="0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®</a:t>
            </a:r>
            <a:r>
              <a:rPr sz="463" kern="0" spc="86" baseline="3174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this</a:t>
            </a:r>
            <a:r>
              <a:rPr sz="529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illustration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may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not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be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reproduced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any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form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without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express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written permission </a:t>
            </a:r>
            <a:r>
              <a:rPr sz="529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529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NCCN.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815353" y="22412"/>
            <a:ext cx="6764431" cy="106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Printed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by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abdullah karakus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4/23/2025 7:48:23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AM.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For personal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use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only. Not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approved for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distribution.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Copyright ©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2025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National Comprehensive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Cancer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Network, Inc.,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dirty="0">
                <a:solidFill>
                  <a:sysClr val="windowText" lastClr="000000"/>
                </a:solidFill>
                <a:latin typeface="Arial"/>
                <a:cs typeface="Arial"/>
              </a:rPr>
              <a:t>All Rights</a:t>
            </a:r>
            <a:r>
              <a:rPr sz="618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618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Reserved.</a:t>
            </a:r>
            <a:endParaRPr sz="61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9685" y="214382"/>
            <a:ext cx="4515631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NCCN</a:t>
            </a:r>
            <a:r>
              <a:rPr spc="-84" dirty="0"/>
              <a:t> </a:t>
            </a:r>
            <a:r>
              <a:rPr dirty="0"/>
              <a:t>Guidelines</a:t>
            </a:r>
            <a:r>
              <a:rPr spc="-79" dirty="0"/>
              <a:t> </a:t>
            </a:r>
            <a:r>
              <a:rPr dirty="0"/>
              <a:t>Version</a:t>
            </a:r>
            <a:r>
              <a:rPr spc="-79" dirty="0"/>
              <a:t> </a:t>
            </a:r>
            <a:r>
              <a:rPr spc="-9" dirty="0"/>
              <a:t>2.2025</a:t>
            </a:r>
          </a:p>
          <a:p>
            <a:pPr marL="11206"/>
            <a:r>
              <a:rPr dirty="0"/>
              <a:t>Hodgkin</a:t>
            </a:r>
            <a:r>
              <a:rPr spc="-40" dirty="0"/>
              <a:t> </a:t>
            </a:r>
            <a:r>
              <a:rPr spc="-9" dirty="0"/>
              <a:t>Lymphoma</a:t>
            </a:r>
            <a:r>
              <a:rPr spc="-40" dirty="0"/>
              <a:t> </a:t>
            </a:r>
            <a:r>
              <a:rPr dirty="0"/>
              <a:t>(Age</a:t>
            </a:r>
            <a:r>
              <a:rPr spc="-40" dirty="0"/>
              <a:t> </a:t>
            </a:r>
            <a:r>
              <a:rPr dirty="0"/>
              <a:t>≥18</a:t>
            </a:r>
            <a:r>
              <a:rPr spc="-40" dirty="0"/>
              <a:t> </a:t>
            </a:r>
            <a:r>
              <a:rPr spc="-9" dirty="0"/>
              <a:t>years)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>
              <a:spcBef>
                <a:spcPts val="88"/>
              </a:spcBef>
            </a:pP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>
              <a:latin typeface="Arial"/>
              <a:cs typeface="Arial"/>
            </a:endParaRPr>
          </a:p>
          <a:p>
            <a:pPr marR="4483" algn="r"/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913936" y="970855"/>
            <a:ext cx="2371725" cy="2934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1112"/>
              </a:lnSpc>
              <a:spcBef>
                <a:spcPts val="88"/>
              </a:spcBef>
            </a:pPr>
            <a:r>
              <a:rPr sz="971" b="1" dirty="0">
                <a:latin typeface="Arial"/>
                <a:cs typeface="Arial"/>
              </a:rPr>
              <a:t>PRINCIPLES</a:t>
            </a:r>
            <a:r>
              <a:rPr sz="971" b="1" spc="168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OF</a:t>
            </a:r>
            <a:r>
              <a:rPr sz="971" b="1" spc="168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SYSTEMIC</a:t>
            </a:r>
            <a:r>
              <a:rPr sz="971" b="1" spc="172" dirty="0">
                <a:latin typeface="Arial"/>
                <a:cs typeface="Arial"/>
              </a:rPr>
              <a:t> </a:t>
            </a:r>
            <a:r>
              <a:rPr sz="971" b="1" spc="-9" dirty="0">
                <a:latin typeface="Arial"/>
                <a:cs typeface="Arial"/>
              </a:rPr>
              <a:t>THERAPY</a:t>
            </a:r>
            <a:endParaRPr sz="971">
              <a:latin typeface="Arial"/>
              <a:cs typeface="Arial"/>
            </a:endParaRPr>
          </a:p>
          <a:p>
            <a:pPr algn="ctr">
              <a:lnSpc>
                <a:spcPts val="1112"/>
              </a:lnSpc>
            </a:pPr>
            <a:r>
              <a:rPr sz="971" b="1" dirty="0">
                <a:latin typeface="Arial"/>
                <a:cs typeface="Arial"/>
              </a:rPr>
              <a:t>Relapsed</a:t>
            </a:r>
            <a:r>
              <a:rPr sz="971" b="1" spc="-31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or</a:t>
            </a:r>
            <a:r>
              <a:rPr sz="971" b="1" spc="-31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Refractory</a:t>
            </a:r>
            <a:r>
              <a:rPr sz="971" b="1" spc="-26" dirty="0">
                <a:latin typeface="Arial"/>
                <a:cs typeface="Arial"/>
              </a:rPr>
              <a:t> </a:t>
            </a:r>
            <a:r>
              <a:rPr sz="971" b="1" spc="-9" dirty="0">
                <a:latin typeface="Arial"/>
                <a:cs typeface="Arial"/>
              </a:rPr>
              <a:t>Disease</a:t>
            </a:r>
            <a:endParaRPr sz="971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67125" y="6289973"/>
            <a:ext cx="3074893" cy="111448"/>
          </a:xfrm>
          <a:prstGeom prst="rect">
            <a:avLst/>
          </a:prstGeom>
        </p:spPr>
        <p:txBody>
          <a:bodyPr vert="horz" wrap="square" lIns="0" tIns="2801" rIns="0" bIns="0" rtlCol="0">
            <a:spAutoFit/>
          </a:bodyPr>
          <a:lstStyle/>
          <a:p>
            <a:pPr marL="11206">
              <a:spcBef>
                <a:spcPts val="22"/>
              </a:spcBef>
            </a:pPr>
            <a:r>
              <a:rPr sz="706" b="1" dirty="0">
                <a:latin typeface="Arial"/>
                <a:cs typeface="Arial"/>
              </a:rPr>
              <a:t>Note: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All</a:t>
            </a:r>
            <a:r>
              <a:rPr sz="706" b="1" spc="-9" dirty="0">
                <a:latin typeface="Arial"/>
                <a:cs typeface="Arial"/>
              </a:rPr>
              <a:t> recommendations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are</a:t>
            </a:r>
            <a:r>
              <a:rPr sz="706" b="1" spc="-9" dirty="0">
                <a:latin typeface="Arial"/>
                <a:cs typeface="Arial"/>
              </a:rPr>
              <a:t> category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2A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unless</a:t>
            </a:r>
            <a:r>
              <a:rPr sz="706" b="1" spc="-9" dirty="0">
                <a:latin typeface="Arial"/>
                <a:cs typeface="Arial"/>
              </a:rPr>
              <a:t> otherwise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spc="-9" dirty="0">
                <a:latin typeface="Arial"/>
                <a:cs typeface="Arial"/>
              </a:rPr>
              <a:t>indicated.</a:t>
            </a:r>
            <a:endParaRPr sz="706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2928777" y="5408902"/>
            <a:ext cx="840101" cy="490964"/>
          </a:xfrm>
          <a:prstGeom prst="rect">
            <a:avLst/>
          </a:prstGeom>
        </p:spPr>
        <p:txBody>
          <a:bodyPr vert="horz" wrap="square" lIns="0" tIns="206816" rIns="0" bIns="0" rtlCol="0">
            <a:spAutoFit/>
          </a:bodyPr>
          <a:lstStyle/>
          <a:p>
            <a:pPr marL="150727" marR="6164" algn="r">
              <a:lnSpc>
                <a:spcPts val="1107"/>
              </a:lnSpc>
            </a:pPr>
            <a:r>
              <a:rPr dirty="0"/>
              <a:t>HODG-</a:t>
            </a:r>
            <a:r>
              <a:rPr spc="-44" dirty="0"/>
              <a:t>B</a:t>
            </a:r>
          </a:p>
          <a:p>
            <a:pPr marL="150727" marR="4483" algn="r">
              <a:lnSpc>
                <a:spcPts val="1112"/>
              </a:lnSpc>
            </a:pPr>
            <a:r>
              <a:rPr dirty="0"/>
              <a:t>5</a:t>
            </a:r>
            <a:r>
              <a:rPr spc="22" dirty="0"/>
              <a:t> </a:t>
            </a:r>
            <a:r>
              <a:rPr dirty="0"/>
              <a:t>OF</a:t>
            </a:r>
            <a:r>
              <a:rPr spc="22" dirty="0"/>
              <a:t> </a:t>
            </a:r>
            <a:r>
              <a:rPr spc="-44" dirty="0"/>
              <a:t>8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911095" y="6571046"/>
            <a:ext cx="6808694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>
              <a:spcBef>
                <a:spcPts val="35"/>
              </a:spcBef>
            </a:pPr>
            <a:r>
              <a:rPr sz="529" spc="-9" dirty="0">
                <a:latin typeface="Arial"/>
                <a:cs typeface="Arial"/>
              </a:rPr>
              <a:t>Version</a:t>
            </a:r>
            <a:r>
              <a:rPr sz="529" spc="-13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2.2025,</a:t>
            </a:r>
            <a:r>
              <a:rPr sz="529" spc="-9" dirty="0">
                <a:latin typeface="Arial"/>
                <a:cs typeface="Arial"/>
              </a:rPr>
              <a:t> 1/30/25</a:t>
            </a:r>
            <a:r>
              <a:rPr sz="529" spc="-13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©</a:t>
            </a:r>
            <a:r>
              <a:rPr sz="529" spc="-9" dirty="0">
                <a:latin typeface="Arial"/>
                <a:cs typeface="Arial"/>
              </a:rPr>
              <a:t> 2025 National Comprehensive </a:t>
            </a:r>
            <a:r>
              <a:rPr sz="529" dirty="0">
                <a:latin typeface="Arial"/>
                <a:cs typeface="Arial"/>
              </a:rPr>
              <a:t>Cancer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Network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(NCCN</a:t>
            </a:r>
            <a:r>
              <a:rPr sz="463" spc="-13" baseline="31746" dirty="0">
                <a:latin typeface="Arial"/>
                <a:cs typeface="Arial"/>
              </a:rPr>
              <a:t>®</a:t>
            </a:r>
            <a:r>
              <a:rPr sz="529" spc="-9" dirty="0">
                <a:latin typeface="Arial"/>
                <a:cs typeface="Arial"/>
              </a:rPr>
              <a:t>),</a:t>
            </a:r>
            <a:r>
              <a:rPr sz="529" spc="-31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All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rights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reserved.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NCCN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Guidelines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and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13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illustration </a:t>
            </a:r>
            <a:r>
              <a:rPr sz="529" dirty="0">
                <a:latin typeface="Arial"/>
                <a:cs typeface="Arial"/>
              </a:rPr>
              <a:t>may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be</a:t>
            </a:r>
            <a:r>
              <a:rPr sz="529" spc="-9" dirty="0">
                <a:latin typeface="Arial"/>
                <a:cs typeface="Arial"/>
              </a:rPr>
              <a:t> reproduced </a:t>
            </a:r>
            <a:r>
              <a:rPr sz="529" dirty="0">
                <a:latin typeface="Arial"/>
                <a:cs typeface="Arial"/>
              </a:rPr>
              <a:t>in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any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form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without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express</a:t>
            </a:r>
            <a:r>
              <a:rPr sz="529" spc="-9" dirty="0">
                <a:latin typeface="Arial"/>
                <a:cs typeface="Arial"/>
              </a:rPr>
              <a:t> written permission </a:t>
            </a:r>
            <a:r>
              <a:rPr sz="529" dirty="0">
                <a:latin typeface="Arial"/>
                <a:cs typeface="Arial"/>
              </a:rPr>
              <a:t>of</a:t>
            </a:r>
            <a:r>
              <a:rPr sz="529" spc="-9" dirty="0">
                <a:latin typeface="Arial"/>
                <a:cs typeface="Arial"/>
              </a:rPr>
              <a:t> NCCN.</a:t>
            </a:r>
            <a:endParaRPr sz="52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93837" y="6114165"/>
            <a:ext cx="686921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971" b="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References</a:t>
            </a:r>
            <a:endParaRPr sz="97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0625" y="4806204"/>
            <a:ext cx="8409454" cy="60660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56032">
              <a:lnSpc>
                <a:spcPts val="1024"/>
              </a:lnSpc>
              <a:spcBef>
                <a:spcPts val="88"/>
              </a:spcBef>
            </a:pPr>
            <a:r>
              <a:rPr sz="971" b="1" dirty="0">
                <a:latin typeface="Arial"/>
                <a:cs typeface="Arial"/>
              </a:rPr>
              <a:t>General</a:t>
            </a:r>
            <a:r>
              <a:rPr sz="971" b="1" spc="-26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Guidelines</a:t>
            </a:r>
            <a:r>
              <a:rPr sz="971" b="1" spc="-22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for</a:t>
            </a:r>
            <a:r>
              <a:rPr sz="971" b="1" spc="-26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Checkpoint</a:t>
            </a:r>
            <a:r>
              <a:rPr sz="971" b="1" spc="-22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Inhibitors</a:t>
            </a:r>
            <a:r>
              <a:rPr sz="971" b="1" spc="-22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(CPI)</a:t>
            </a:r>
            <a:r>
              <a:rPr sz="971" b="1" spc="-26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for</a:t>
            </a:r>
            <a:r>
              <a:rPr sz="971" b="1" spc="-22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Relapsed</a:t>
            </a:r>
            <a:r>
              <a:rPr sz="971" b="1" spc="-26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or</a:t>
            </a:r>
            <a:r>
              <a:rPr sz="971" b="1" spc="-22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Refractory</a:t>
            </a:r>
            <a:r>
              <a:rPr sz="971" b="1" spc="-22" dirty="0">
                <a:latin typeface="Arial"/>
                <a:cs typeface="Arial"/>
              </a:rPr>
              <a:t> </a:t>
            </a:r>
            <a:r>
              <a:rPr sz="971" b="1" spc="-9" dirty="0">
                <a:latin typeface="Arial"/>
                <a:cs typeface="Arial"/>
              </a:rPr>
              <a:t>CHL</a:t>
            </a:r>
            <a:r>
              <a:rPr sz="1191" b="1" spc="-13" baseline="24691" dirty="0">
                <a:latin typeface="Arial"/>
                <a:cs typeface="Arial"/>
              </a:rPr>
              <a:t>32,33</a:t>
            </a:r>
            <a:endParaRPr sz="1191" baseline="24691">
              <a:latin typeface="Arial"/>
              <a:cs typeface="Arial"/>
            </a:endParaRPr>
          </a:p>
          <a:p>
            <a:pPr marL="132236" marR="288567" indent="-76764">
              <a:lnSpc>
                <a:spcPct val="75700"/>
              </a:lnSpc>
              <a:spcBef>
                <a:spcPts val="141"/>
              </a:spcBef>
              <a:buChar char="•"/>
              <a:tabLst>
                <a:tab pos="136719" algn="l"/>
              </a:tabLst>
            </a:pPr>
            <a:r>
              <a:rPr sz="971" spc="-9" dirty="0">
                <a:latin typeface="Arial"/>
                <a:cs typeface="Arial"/>
              </a:rPr>
              <a:t>Post-</a:t>
            </a:r>
            <a:r>
              <a:rPr sz="971" dirty="0">
                <a:latin typeface="Arial"/>
                <a:cs typeface="Arial"/>
              </a:rPr>
              <a:t>allogeneic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spc="-22" dirty="0">
                <a:latin typeface="Arial"/>
                <a:cs typeface="Arial"/>
              </a:rPr>
              <a:t>HCT,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patients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can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receive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either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nivolumab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or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pembrolizumab.</a:t>
            </a:r>
            <a:r>
              <a:rPr sz="971" spc="-31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There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are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limited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data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regarding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the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use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of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CPI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following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allogeneic 	</a:t>
            </a:r>
            <a:r>
              <a:rPr sz="971" spc="-22" dirty="0">
                <a:latin typeface="Arial"/>
                <a:cs typeface="Arial"/>
              </a:rPr>
              <a:t>HCT. </a:t>
            </a:r>
            <a:r>
              <a:rPr sz="971" dirty="0">
                <a:latin typeface="Arial"/>
                <a:cs typeface="Arial"/>
              </a:rPr>
              <a:t>If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a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CPI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is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used,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the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HCT</a:t>
            </a:r>
            <a:r>
              <a:rPr sz="971" spc="-40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regimen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will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need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to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be</a:t>
            </a:r>
            <a:r>
              <a:rPr sz="971" spc="-18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carefully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considered.</a:t>
            </a:r>
            <a:endParaRPr sz="971">
              <a:latin typeface="Arial"/>
              <a:cs typeface="Arial"/>
            </a:endParaRPr>
          </a:p>
          <a:p>
            <a:pPr marL="132236" marR="26896" indent="-76764">
              <a:lnSpc>
                <a:spcPct val="75700"/>
              </a:lnSpc>
              <a:buChar char="•"/>
              <a:tabLst>
                <a:tab pos="136719" algn="l"/>
              </a:tabLst>
            </a:pPr>
            <a:r>
              <a:rPr sz="971" dirty="0">
                <a:latin typeface="Arial"/>
                <a:cs typeface="Arial"/>
              </a:rPr>
              <a:t>Checkpoint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inhibitors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can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be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continued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despite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progression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on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imaging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if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patients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are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deriving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clinical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benefit,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as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imaging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progression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may</a:t>
            </a:r>
            <a:r>
              <a:rPr sz="971" spc="-26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be</a:t>
            </a:r>
            <a:r>
              <a:rPr sz="971" spc="-22" dirty="0">
                <a:latin typeface="Arial"/>
                <a:cs typeface="Arial"/>
              </a:rPr>
              <a:t> </a:t>
            </a:r>
            <a:r>
              <a:rPr sz="971" spc="-9" dirty="0">
                <a:latin typeface="Arial"/>
                <a:cs typeface="Arial"/>
              </a:rPr>
              <a:t>indicative 	</a:t>
            </a:r>
            <a:r>
              <a:rPr sz="971" dirty="0">
                <a:latin typeface="Arial"/>
                <a:cs typeface="Arial"/>
              </a:rPr>
              <a:t>of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immune</a:t>
            </a:r>
            <a:r>
              <a:rPr sz="971" spc="-9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flare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rather</a:t>
            </a:r>
            <a:r>
              <a:rPr sz="971" spc="-9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than</a:t>
            </a:r>
            <a:r>
              <a:rPr sz="971" spc="-13" dirty="0">
                <a:latin typeface="Arial"/>
                <a:cs typeface="Arial"/>
              </a:rPr>
              <a:t> </a:t>
            </a:r>
            <a:r>
              <a:rPr sz="971" dirty="0">
                <a:latin typeface="Arial"/>
                <a:cs typeface="Arial"/>
              </a:rPr>
              <a:t>true</a:t>
            </a:r>
            <a:r>
              <a:rPr sz="971" spc="-9" dirty="0">
                <a:latin typeface="Arial"/>
                <a:cs typeface="Arial"/>
              </a:rPr>
              <a:t> progression.</a:t>
            </a:r>
            <a:r>
              <a:rPr sz="1191" spc="-13" baseline="24691" dirty="0">
                <a:latin typeface="Arial"/>
                <a:cs typeface="Arial"/>
              </a:rPr>
              <a:t>34</a:t>
            </a:r>
            <a:endParaRPr sz="1191" baseline="24691">
              <a:latin typeface="Arial"/>
              <a:cs typeface="Arial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923892" y="1922436"/>
          <a:ext cx="8341097" cy="32201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0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1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581">
                <a:tc gridSpan="2">
                  <a:txBody>
                    <a:bodyPr/>
                    <a:lstStyle/>
                    <a:p>
                      <a:pPr marL="50165" marR="2291715">
                        <a:lnSpc>
                          <a:spcPts val="1170"/>
                        </a:lnSpc>
                        <a:spcBef>
                          <a:spcPts val="254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Primary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Refractory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Disease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Relapse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(within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frame)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(Candidate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Candidate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HDT/ASCR)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857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83820">
                        <a:lnSpc>
                          <a:spcPts val="1100"/>
                        </a:lnSpc>
                        <a:spcBef>
                          <a:spcPts val="31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Additional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Considerations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Relapsed/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Refractory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CHL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(Not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Candidate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HDT/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ASCR)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7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993">
                <a:tc>
                  <a:txBody>
                    <a:bodyPr/>
                    <a:lstStyle/>
                    <a:p>
                      <a:pPr marL="50165">
                        <a:lnSpc>
                          <a:spcPts val="1260"/>
                        </a:lnSpc>
                        <a:spcBef>
                          <a:spcPts val="9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Second-Line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Subsequent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Therapy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n,o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50165">
                        <a:lnSpc>
                          <a:spcPts val="126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(in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alphabetical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order)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150495">
                        <a:lnSpc>
                          <a:spcPts val="1200"/>
                        </a:lnSpc>
                        <a:spcBef>
                          <a:spcPts val="229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Therapy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Disease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Refractory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Prior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Lines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Subsequent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Therapy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(in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alphabetical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order)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77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7160" indent="-86995">
                        <a:lnSpc>
                          <a:spcPts val="1260"/>
                        </a:lnSpc>
                        <a:spcBef>
                          <a:spcPts val="90"/>
                        </a:spcBef>
                        <a:buChar char="•"/>
                        <a:tabLst>
                          <a:tab pos="13716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Individualized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treatment is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necessary.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6525" marR="227329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4160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localized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relapse,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consolidative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ISRT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should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strongly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considered.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7160" indent="-86995">
                        <a:lnSpc>
                          <a:spcPts val="1120"/>
                        </a:lnSpc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Refer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consult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center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expertise.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6525" marR="395605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4160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Single-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agent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palliative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therapy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options 	include: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95885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Webdings"/>
                          <a:cs typeface="Webdings"/>
                        </a:rPr>
                        <a:t>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CPI: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86080" lvl="1" indent="-107314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608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Nivolumab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27,28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386080" lvl="1" indent="-107314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608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Pembrolizumab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29,30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95885">
                        <a:lnSpc>
                          <a:spcPts val="1200"/>
                        </a:lnSpc>
                      </a:pPr>
                      <a:r>
                        <a:rPr sz="1000" spc="-10" dirty="0">
                          <a:latin typeface="Webdings"/>
                          <a:cs typeface="Webdings"/>
                        </a:rPr>
                        <a:t>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Non-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CPI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containing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regimen: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86080" lvl="1" indent="-107314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608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Bendamustine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15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386080" lvl="1" indent="-107314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6080" algn="l"/>
                        </a:tabLst>
                      </a:pPr>
                      <a:r>
                        <a:rPr sz="1000" spc="-25" dirty="0">
                          <a:latin typeface="Arial"/>
                          <a:cs typeface="Arial"/>
                        </a:rPr>
                        <a:t>BV</a:t>
                      </a:r>
                      <a:r>
                        <a:rPr sz="1200" spc="-37" baseline="24691" dirty="0">
                          <a:latin typeface="Arial"/>
                          <a:cs typeface="Arial"/>
                        </a:rPr>
                        <a:t>5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387985" lvl="1" indent="-109220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798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Everolimus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20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386080" lvl="1" indent="-107314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608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ISRT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f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387985" lvl="1" indent="-109220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798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Gemcitabine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31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387985" lvl="1" indent="-109220">
                        <a:lnSpc>
                          <a:spcPts val="1200"/>
                        </a:lnSpc>
                        <a:buFont typeface="Symbol"/>
                        <a:buChar char=""/>
                        <a:tabLst>
                          <a:tab pos="38798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Lenalidomide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23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387985" lvl="1" indent="-109220">
                        <a:lnSpc>
                          <a:spcPts val="1260"/>
                        </a:lnSpc>
                        <a:buFont typeface="Symbol"/>
                        <a:buChar char=""/>
                        <a:tabLst>
                          <a:tab pos="38798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Vinblastine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24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2759">
                <a:tc>
                  <a:txBody>
                    <a:bodyPr/>
                    <a:lstStyle/>
                    <a:p>
                      <a:pPr marL="50165">
                        <a:lnSpc>
                          <a:spcPts val="1210"/>
                        </a:lnSpc>
                        <a:spcBef>
                          <a:spcPts val="9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CPI-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containing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regimens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spc="-30" dirty="0">
                          <a:latin typeface="Arial"/>
                          <a:cs typeface="Arial"/>
                        </a:rPr>
                        <a:t>BV-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Nivolumab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1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GVD-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Pembrolizumab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ICE-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Nivolumab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3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21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ICE-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Pembrolizumab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4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50165">
                        <a:lnSpc>
                          <a:spcPts val="1210"/>
                        </a:lnSpc>
                        <a:spcBef>
                          <a:spcPts val="880"/>
                        </a:spcBef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Non-CPI-containing</a:t>
                      </a:r>
                      <a:r>
                        <a:rPr sz="1000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regimens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spc="-25" dirty="0">
                          <a:latin typeface="Arial"/>
                          <a:cs typeface="Arial"/>
                        </a:rPr>
                        <a:t>BV</a:t>
                      </a:r>
                      <a:r>
                        <a:rPr sz="1200" spc="-37" baseline="24691" dirty="0">
                          <a:latin typeface="Arial"/>
                          <a:cs typeface="Arial"/>
                        </a:rPr>
                        <a:t>5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spc="-30" dirty="0">
                          <a:latin typeface="Arial"/>
                          <a:cs typeface="Arial"/>
                        </a:rPr>
                        <a:t>BV-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bendamustine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6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DHAP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(dexamethasone,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cisplatin,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high-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dose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cytarabine)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7,8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Gemcitabine/bendamustine/vinorelbine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9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GVD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(gemcitabine,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vinorelbine,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liposomal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doxorubicin)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10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ICE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(ifosfamide,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carboplatin,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etoposide)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8,11,12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ICE-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BV</a:t>
                      </a:r>
                      <a:r>
                        <a:rPr sz="1200" spc="-30" baseline="24691" dirty="0">
                          <a:latin typeface="Arial"/>
                          <a:cs typeface="Arial"/>
                        </a:rPr>
                        <a:t>13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21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IGEV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(ifosfamide,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gemcitabine,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vinorelbine)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14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 indent="-87630">
                        <a:lnSpc>
                          <a:spcPts val="1260"/>
                        </a:lnSpc>
                        <a:spcBef>
                          <a:spcPts val="90"/>
                        </a:spcBef>
                        <a:buChar char="•"/>
                        <a:tabLst>
                          <a:tab pos="13779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Bendamustine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15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2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Bendamustine-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carboplatin-etoposide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16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2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Decitabine-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pembrolizumab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17,18,19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160" marR="706755" indent="-87630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4033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GCD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(gemcitabine,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cisplatin, 	dexamethasone)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21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12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GEMOX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(gemcitabine,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oxaliplatin)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22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20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ISRT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d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  <a:p>
                      <a:pPr marL="137795" indent="-87630">
                        <a:lnSpc>
                          <a:spcPts val="1260"/>
                        </a:lnSpc>
                        <a:buChar char="•"/>
                        <a:tabLst>
                          <a:tab pos="13779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Vorinostat-pembrolizumab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25</a:t>
                      </a:r>
                      <a:endParaRPr sz="1200" baseline="24691" dirty="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1905493" y="1152974"/>
            <a:ext cx="4503084" cy="661795"/>
          </a:xfrm>
          <a:prstGeom prst="rect">
            <a:avLst/>
          </a:prstGeom>
        </p:spPr>
        <p:txBody>
          <a:bodyPr vert="horz" wrap="square" lIns="0" tIns="75640" rIns="0" bIns="0" rtlCol="0">
            <a:spAutoFit/>
          </a:bodyPr>
          <a:lstStyle/>
          <a:p>
            <a:pPr marL="11206">
              <a:spcBef>
                <a:spcPts val="596"/>
              </a:spcBef>
            </a:pPr>
            <a:r>
              <a:rPr sz="971" b="1" dirty="0">
                <a:latin typeface="Arial"/>
                <a:cs typeface="Arial"/>
              </a:rPr>
              <a:t>Classic</a:t>
            </a:r>
            <a:r>
              <a:rPr sz="971" b="1" spc="-35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Hodgkin</a:t>
            </a:r>
            <a:r>
              <a:rPr sz="971" b="1" spc="-31" dirty="0">
                <a:latin typeface="Arial"/>
                <a:cs typeface="Arial"/>
              </a:rPr>
              <a:t> </a:t>
            </a:r>
            <a:r>
              <a:rPr sz="971" b="1" spc="-9" dirty="0">
                <a:latin typeface="Arial"/>
                <a:cs typeface="Arial"/>
              </a:rPr>
              <a:t>Lymphoma</a:t>
            </a:r>
            <a:endParaRPr sz="971">
              <a:latin typeface="Arial"/>
              <a:cs typeface="Arial"/>
            </a:endParaRPr>
          </a:p>
          <a:p>
            <a:pPr marL="93574" indent="-76764">
              <a:lnSpc>
                <a:spcPts val="1024"/>
              </a:lnSpc>
              <a:spcBef>
                <a:spcPts val="507"/>
              </a:spcBef>
              <a:buChar char="•"/>
              <a:tabLst>
                <a:tab pos="93574" algn="l"/>
              </a:tabLst>
            </a:pPr>
            <a:r>
              <a:rPr sz="971" b="1" spc="-9" dirty="0">
                <a:latin typeface="Arial"/>
                <a:cs typeface="Arial"/>
              </a:rPr>
              <a:t>Consider</a:t>
            </a:r>
            <a:r>
              <a:rPr sz="971" b="1" spc="-13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the</a:t>
            </a:r>
            <a:r>
              <a:rPr sz="971" b="1" spc="-13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following</a:t>
            </a:r>
            <a:r>
              <a:rPr sz="971" b="1" spc="-13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when</a:t>
            </a:r>
            <a:r>
              <a:rPr sz="971" b="1" spc="-9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selecting</a:t>
            </a:r>
            <a:r>
              <a:rPr sz="971" b="1" spc="-13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re-induction</a:t>
            </a:r>
            <a:r>
              <a:rPr sz="971" b="1" spc="-13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or</a:t>
            </a:r>
            <a:r>
              <a:rPr sz="971" b="1" spc="-9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subsequent</a:t>
            </a:r>
            <a:r>
              <a:rPr sz="971" b="1" spc="-13" dirty="0">
                <a:latin typeface="Arial"/>
                <a:cs typeface="Arial"/>
              </a:rPr>
              <a:t> </a:t>
            </a:r>
            <a:r>
              <a:rPr sz="971" b="1" spc="-9" dirty="0">
                <a:latin typeface="Arial"/>
                <a:cs typeface="Arial"/>
              </a:rPr>
              <a:t>therapy:</a:t>
            </a:r>
            <a:endParaRPr sz="971">
              <a:latin typeface="Arial"/>
              <a:cs typeface="Arial"/>
            </a:endParaRPr>
          </a:p>
          <a:p>
            <a:pPr marL="56593">
              <a:lnSpc>
                <a:spcPts val="882"/>
              </a:lnSpc>
            </a:pPr>
            <a:r>
              <a:rPr sz="971" dirty="0">
                <a:latin typeface="Webdings"/>
                <a:cs typeface="Webdings"/>
              </a:rPr>
              <a:t></a:t>
            </a:r>
            <a:r>
              <a:rPr sz="971" b="1" dirty="0">
                <a:latin typeface="Arial"/>
                <a:cs typeface="Arial"/>
              </a:rPr>
              <a:t>Clinical trial </a:t>
            </a:r>
            <a:r>
              <a:rPr sz="971" b="1" spc="-9" dirty="0">
                <a:latin typeface="Arial"/>
                <a:cs typeface="Arial"/>
              </a:rPr>
              <a:t>enrollment</a:t>
            </a:r>
            <a:endParaRPr sz="971">
              <a:latin typeface="Arial"/>
              <a:cs typeface="Arial"/>
            </a:endParaRPr>
          </a:p>
          <a:p>
            <a:pPr marL="56593">
              <a:lnSpc>
                <a:spcPts val="1024"/>
              </a:lnSpc>
            </a:pPr>
            <a:r>
              <a:rPr sz="971" dirty="0">
                <a:latin typeface="Webdings"/>
                <a:cs typeface="Webdings"/>
              </a:rPr>
              <a:t></a:t>
            </a:r>
            <a:r>
              <a:rPr sz="971" b="1" dirty="0">
                <a:latin typeface="Arial"/>
                <a:cs typeface="Arial"/>
              </a:rPr>
              <a:t>Referral</a:t>
            </a:r>
            <a:r>
              <a:rPr sz="971" b="1" spc="-9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to</a:t>
            </a:r>
            <a:r>
              <a:rPr sz="971" b="1" spc="-4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a</a:t>
            </a:r>
            <a:r>
              <a:rPr sz="971" b="1" spc="-4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center</a:t>
            </a:r>
            <a:r>
              <a:rPr sz="971" b="1" spc="-4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with</a:t>
            </a:r>
            <a:r>
              <a:rPr sz="971" b="1" spc="-9" dirty="0">
                <a:latin typeface="Arial"/>
                <a:cs typeface="Arial"/>
              </a:rPr>
              <a:t> expertise</a:t>
            </a:r>
            <a:endParaRPr sz="971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95139" y="5763678"/>
            <a:ext cx="5312709" cy="39603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>
              <a:lnSpc>
                <a:spcPts val="1015"/>
              </a:lnSpc>
              <a:spcBef>
                <a:spcPts val="88"/>
              </a:spcBef>
            </a:pPr>
            <a:r>
              <a:rPr sz="1059" baseline="20833" dirty="0">
                <a:latin typeface="Arial"/>
                <a:cs typeface="Arial"/>
              </a:rPr>
              <a:t>f</a:t>
            </a:r>
            <a:r>
              <a:rPr sz="1059" spc="-6" baseline="20833" dirty="0"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Principles of Radiation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Therapy </a:t>
            </a:r>
            <a:r>
              <a:rPr sz="882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(HODG-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C)</a:t>
            </a:r>
            <a:r>
              <a:rPr sz="882" spc="-22" dirty="0">
                <a:latin typeface="Arial"/>
                <a:cs typeface="Arial"/>
              </a:rPr>
              <a:t>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n</a:t>
            </a:r>
            <a:r>
              <a:rPr sz="1059" spc="-6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Choice depends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on prior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therapies, prior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toxicities, and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comorbidities.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1015"/>
              </a:lnSpc>
            </a:pPr>
            <a:r>
              <a:rPr sz="1059" baseline="20833" dirty="0">
                <a:latin typeface="Arial"/>
                <a:cs typeface="Arial"/>
              </a:rPr>
              <a:t>o</a:t>
            </a:r>
            <a:r>
              <a:rPr sz="1059" spc="-6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Subsequent systemic therapy options include </a:t>
            </a:r>
            <a:r>
              <a:rPr sz="882" spc="-9" dirty="0">
                <a:latin typeface="Arial"/>
                <a:cs typeface="Arial"/>
              </a:rPr>
              <a:t>second-</a:t>
            </a:r>
            <a:r>
              <a:rPr sz="882" dirty="0">
                <a:latin typeface="Arial"/>
                <a:cs typeface="Arial"/>
              </a:rPr>
              <a:t>line therapy options that were not previously </a:t>
            </a:r>
            <a:r>
              <a:rPr sz="882" spc="-9" dirty="0">
                <a:latin typeface="Arial"/>
                <a:cs typeface="Arial"/>
              </a:rPr>
              <a:t>used.</a:t>
            </a:r>
            <a:endParaRPr sz="882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15353" y="22412"/>
            <a:ext cx="6764431" cy="106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618" dirty="0">
                <a:latin typeface="Arial"/>
                <a:cs typeface="Arial"/>
              </a:rPr>
              <a:t>Printed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by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abdullah karakus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on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4/23/2025 7:48:23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AM.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For personal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use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only. Not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approved for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distribution.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Copyright ©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2025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National Comprehensive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Cancer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Network, Inc.,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dirty="0">
                <a:latin typeface="Arial"/>
                <a:cs typeface="Arial"/>
              </a:rPr>
              <a:t>All Rights</a:t>
            </a:r>
            <a:r>
              <a:rPr sz="618" spc="-4" dirty="0">
                <a:latin typeface="Arial"/>
                <a:cs typeface="Arial"/>
              </a:rPr>
              <a:t> </a:t>
            </a:r>
            <a:r>
              <a:rPr sz="618" spc="-9" dirty="0">
                <a:latin typeface="Arial"/>
                <a:cs typeface="Arial"/>
              </a:rPr>
              <a:t>Reserved.</a:t>
            </a:r>
            <a:endParaRPr sz="618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EC1F7FDD-8E5F-4DA0-907E-38DB389304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EC1F7FDD-8E5F-4DA0-907E-38DB38930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26D03B0C-8E54-40E2-9ACD-B7BB97B9E5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332656"/>
            <a:ext cx="8401818" cy="71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2696" rIns="0" bIns="-12696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r-TR" altLang="tr-TR" sz="2400" b="1" dirty="0">
                <a:ea typeface="inherit"/>
                <a:cs typeface="Arial" panose="020B0604020202020204" pitchFamily="34" charset="0"/>
              </a:rPr>
              <a:t>Türkiye’de 2020'de  1520 yeni HL vakası görüldü ve</a:t>
            </a:r>
            <a:br>
              <a:rPr lang="tr-TR" altLang="tr-TR" sz="2400" b="1" dirty="0">
                <a:ea typeface="inherit"/>
                <a:cs typeface="Arial" panose="020B0604020202020204" pitchFamily="34" charset="0"/>
              </a:rPr>
            </a:br>
            <a:r>
              <a:rPr lang="tr-TR" altLang="tr-TR" sz="2400" b="1" dirty="0">
                <a:ea typeface="inherit"/>
                <a:cs typeface="Arial" panose="020B0604020202020204" pitchFamily="34" charset="0"/>
              </a:rPr>
              <a:t> HL nedeniyle 378 ölüm meydana geldi</a:t>
            </a:r>
            <a:r>
              <a:rPr lang="tr-TR" altLang="tr-TR" sz="24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1EEB8-85BC-4499-8306-A10ACFFD6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7954" y="6165305"/>
            <a:ext cx="4134030" cy="335253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tr-TR" sz="7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https://gco.iarc.fr/today/data/factsheets/populations/792-turkey-fact-sheets.pdf/</a:t>
            </a:r>
            <a:r>
              <a:rPr lang="tr-TR" sz="700" dirty="0">
                <a:solidFill>
                  <a:schemeClr val="tx1"/>
                </a:solidFill>
              </a:rPr>
              <a:t>  </a:t>
            </a:r>
          </a:p>
          <a:p>
            <a:r>
              <a:rPr lang="tr-TR" sz="700" dirty="0">
                <a:solidFill>
                  <a:schemeClr val="tx1"/>
                </a:solidFill>
              </a:rPr>
              <a:t>Son  erişim tarihi:03.12.2024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E8038-2D19-4586-ABB8-997EA7F30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470" y="1371956"/>
            <a:ext cx="3133963" cy="2417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4B79EE-A306-4F1D-80F2-BC2F64917CF0}"/>
              </a:ext>
            </a:extLst>
          </p:cNvPr>
          <p:cNvSpPr txBox="1"/>
          <p:nvPr/>
        </p:nvSpPr>
        <p:spPr>
          <a:xfrm>
            <a:off x="2349026" y="3762906"/>
            <a:ext cx="74193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Dünya Sağlık Örgütü verilerine göre;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 yılında Türkiye’de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1.520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kişiye de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Hodgkin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lenfoma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tanısı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konulmuştur</a:t>
            </a:r>
            <a:r>
              <a:rPr lang="tr-T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</a:t>
            </a:r>
            <a:r>
              <a:rPr lang="tr-TR" dirty="0"/>
              <a:t>(Erkeklerde 837 vaka, kadınlarda 683 vaka)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378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kişi de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Hodgkin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lenfoma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nedeniyle 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hayatını kaybetmiştir.</a:t>
            </a:r>
            <a:r>
              <a:rPr lang="tr-TR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(Erkeklerde 207 kişi, kadınlarda 171 kişi)</a:t>
            </a:r>
          </a:p>
        </p:txBody>
      </p:sp>
    </p:spTree>
    <p:extLst>
      <p:ext uri="{BB962C8B-B14F-4D97-AF65-F5344CB8AC3E}">
        <p14:creationId xmlns:p14="http://schemas.microsoft.com/office/powerpoint/2010/main" val="3027516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4B7C056-FD44-435A-89DA-56AFB2E880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4B7C056-FD44-435A-89DA-56AFB2E88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1919536" y="941190"/>
            <a:ext cx="8352928" cy="1695722"/>
          </a:xfrm>
        </p:spPr>
        <p:txBody>
          <a:bodyPr vert="horz">
            <a:noAutofit/>
          </a:bodyPr>
          <a:lstStyle/>
          <a:p>
            <a:r>
              <a:rPr lang="tr-TR" sz="3600" b="1" dirty="0">
                <a:latin typeface="+mn-lt"/>
              </a:rPr>
              <a:t>HL’da  BV ile Konsolidasyon Tedavisi </a:t>
            </a:r>
            <a:br>
              <a:rPr lang="tr-TR" sz="3600" b="1" dirty="0">
                <a:latin typeface="+mn-lt"/>
              </a:rPr>
            </a:br>
            <a:r>
              <a:rPr lang="tr-TR" sz="3600" b="1" dirty="0">
                <a:latin typeface="+mn-lt"/>
              </a:rPr>
              <a:t>  </a:t>
            </a:r>
            <a:br>
              <a:rPr lang="en-GB" sz="3600" b="1" dirty="0">
                <a:latin typeface="+mn-lt"/>
              </a:rPr>
            </a:br>
            <a:endParaRPr lang="en-GB" sz="3600" b="1" dirty="0">
              <a:latin typeface="+mn-lt"/>
            </a:endParaRP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2152650" y="2545706"/>
            <a:ext cx="7886700" cy="24674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Faz</a:t>
            </a:r>
            <a:r>
              <a:rPr lang="en-GB" dirty="0"/>
              <a:t> </a:t>
            </a:r>
            <a:r>
              <a:rPr lang="tr-TR" dirty="0"/>
              <a:t>III - AETHERA Çalışması</a:t>
            </a:r>
            <a:endParaRPr lang="en-GB" dirty="0"/>
          </a:p>
          <a:p>
            <a:r>
              <a:rPr lang="en-GB" dirty="0" err="1"/>
              <a:t>Faz</a:t>
            </a:r>
            <a:r>
              <a:rPr lang="en-GB" dirty="0"/>
              <a:t> I</a:t>
            </a:r>
            <a:r>
              <a:rPr lang="tr-TR" dirty="0"/>
              <a:t>II - AETHERA Çalışması- 5 Yıllık Uzun Dönem Verileri</a:t>
            </a:r>
          </a:p>
          <a:p>
            <a:r>
              <a:rPr lang="tr-TR" dirty="0"/>
              <a:t>Gerçek Yaşam Verileri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2011914" y="6152427"/>
            <a:ext cx="8770938" cy="20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en-GB" sz="700" dirty="0">
                <a:solidFill>
                  <a:srgbClr val="4C4948"/>
                </a:solidFill>
                <a:latin typeface="Calibri" panose="020F0502020204030204"/>
              </a:rPr>
              <a:t>HL, Hodgkin </a:t>
            </a:r>
            <a:r>
              <a:rPr lang="en-GB" sz="700" dirty="0" err="1">
                <a:solidFill>
                  <a:srgbClr val="4C4948"/>
                </a:solidFill>
                <a:latin typeface="Calibri" panose="020F0502020204030204"/>
              </a:rPr>
              <a:t>lenfoma</a:t>
            </a:r>
            <a:r>
              <a:rPr lang="en-GB" sz="700" dirty="0">
                <a:solidFill>
                  <a:srgbClr val="4C4948"/>
                </a:solidFill>
                <a:latin typeface="Calibri" panose="020F0502020204030204"/>
              </a:rPr>
              <a:t>.</a:t>
            </a:r>
            <a:endParaRPr lang="en-US" sz="700" b="1" dirty="0">
              <a:solidFill>
                <a:srgbClr val="4C4948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2843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48B47D1-635C-420C-A23D-518DE5762FA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48B47D1-635C-420C-A23D-518DE5762F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92176" y="384306"/>
            <a:ext cx="8596312" cy="805180"/>
          </a:xfrm>
        </p:spPr>
        <p:txBody>
          <a:bodyPr vert="horz" rtlCol="0">
            <a:noAutofit/>
          </a:bodyPr>
          <a:lstStyle/>
          <a:p>
            <a:pPr algn="l">
              <a:defRPr/>
            </a:pPr>
            <a:r>
              <a:rPr lang="tr-TR" sz="2400" b="1" dirty="0">
                <a:latin typeface="+mn-lt"/>
              </a:rPr>
              <a:t>AETHERA Çalışması : Tasarım</a:t>
            </a:r>
            <a:br>
              <a:rPr lang="en-US" sz="2400" dirty="0">
                <a:latin typeface="+mn-lt"/>
              </a:rPr>
            </a:br>
            <a:endParaRPr lang="en-US" sz="2400" b="1" i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1339" y="5401380"/>
            <a:ext cx="8569325" cy="9079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1" lang="en-US" sz="1600" b="1" dirty="0">
                <a:solidFill>
                  <a:srgbClr val="000000"/>
                </a:solidFill>
              </a:rPr>
              <a:t>Do</a:t>
            </a:r>
            <a:r>
              <a:rPr kumimoji="1" lang="tr-TR" sz="1600" b="1" dirty="0">
                <a:solidFill>
                  <a:srgbClr val="000000"/>
                </a:solidFill>
              </a:rPr>
              <a:t>z ve uygulama </a:t>
            </a:r>
            <a:r>
              <a:rPr kumimoji="1" lang="en-US" sz="1400" b="1" dirty="0">
                <a:solidFill>
                  <a:srgbClr val="000000"/>
                </a:solidFill>
              </a:rPr>
              <a:t>: </a:t>
            </a:r>
            <a:r>
              <a:rPr kumimoji="1" lang="tr-TR" sz="1600" dirty="0">
                <a:solidFill>
                  <a:srgbClr val="C00000"/>
                </a:solidFill>
              </a:rPr>
              <a:t>Q3W </a:t>
            </a:r>
            <a:r>
              <a:rPr kumimoji="1" lang="en-US" sz="1600" dirty="0">
                <a:solidFill>
                  <a:srgbClr val="C00000"/>
                </a:solidFill>
              </a:rPr>
              <a:t>1.8 mg/kg IV </a:t>
            </a:r>
            <a:r>
              <a:rPr kumimoji="1" lang="tr-TR" sz="1600" dirty="0">
                <a:solidFill>
                  <a:srgbClr val="C00000"/>
                </a:solidFill>
              </a:rPr>
              <a:t> veya </a:t>
            </a:r>
            <a:r>
              <a:rPr kumimoji="1" lang="en-US" sz="1600" dirty="0" err="1">
                <a:solidFill>
                  <a:srgbClr val="C00000"/>
                </a:solidFill>
              </a:rPr>
              <a:t>pla</a:t>
            </a:r>
            <a:r>
              <a:rPr kumimoji="1" lang="tr-TR" sz="1600" dirty="0">
                <a:solidFill>
                  <a:srgbClr val="C00000"/>
                </a:solidFill>
              </a:rPr>
              <a:t>s</a:t>
            </a:r>
            <a:r>
              <a:rPr kumimoji="1" lang="en-US" sz="1600" dirty="0" err="1">
                <a:solidFill>
                  <a:srgbClr val="C00000"/>
                </a:solidFill>
              </a:rPr>
              <a:t>ebo</a:t>
            </a:r>
            <a:r>
              <a:rPr kumimoji="1" lang="tr-TR" sz="1600" dirty="0">
                <a:solidFill>
                  <a:srgbClr val="C00000"/>
                </a:solidFill>
              </a:rPr>
              <a:t>, </a:t>
            </a:r>
            <a:r>
              <a:rPr kumimoji="1" lang="tr-TR" sz="1600" dirty="0" err="1">
                <a:solidFill>
                  <a:srgbClr val="C00000"/>
                </a:solidFill>
              </a:rPr>
              <a:t>min</a:t>
            </a:r>
            <a:r>
              <a:rPr kumimoji="1" lang="tr-TR" sz="1600" dirty="0">
                <a:solidFill>
                  <a:srgbClr val="C00000"/>
                </a:solidFill>
              </a:rPr>
              <a:t> 8 - max.16 </a:t>
            </a:r>
            <a:r>
              <a:rPr kumimoji="1" lang="tr-TR" sz="1600" dirty="0" err="1">
                <a:solidFill>
                  <a:srgbClr val="C00000"/>
                </a:solidFill>
              </a:rPr>
              <a:t>siklus</a:t>
            </a:r>
            <a:r>
              <a:rPr kumimoji="1" lang="tr-TR" sz="1600" dirty="0">
                <a:solidFill>
                  <a:srgbClr val="C00000"/>
                </a:solidFill>
              </a:rPr>
              <a:t>.</a:t>
            </a:r>
            <a:endParaRPr kumimoji="1" lang="en-US" sz="1600" dirty="0">
              <a:solidFill>
                <a:srgbClr val="C00000"/>
              </a:solidFill>
            </a:endParaRP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kumimoji="1" lang="tr-TR" sz="1600" dirty="0" err="1">
                <a:solidFill>
                  <a:srgbClr val="000000"/>
                </a:solidFill>
              </a:rPr>
              <a:t>Plasebo</a:t>
            </a:r>
            <a:r>
              <a:rPr kumimoji="1" lang="tr-TR" sz="1600" dirty="0">
                <a:solidFill>
                  <a:srgbClr val="000000"/>
                </a:solidFill>
              </a:rPr>
              <a:t> kolunda </a:t>
            </a:r>
            <a:r>
              <a:rPr kumimoji="1" lang="tr-TR" sz="1600" dirty="0" err="1">
                <a:solidFill>
                  <a:srgbClr val="000000"/>
                </a:solidFill>
              </a:rPr>
              <a:t>progrese</a:t>
            </a:r>
            <a:r>
              <a:rPr kumimoji="1" lang="tr-TR" sz="1600" dirty="0">
                <a:solidFill>
                  <a:srgbClr val="000000"/>
                </a:solidFill>
              </a:rPr>
              <a:t> olan hastaların BV tedavisi alacak şekilde çapraz geçişlerine izin verilmiştir</a:t>
            </a:r>
            <a:endParaRPr kumimoji="1"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1339" y="908721"/>
            <a:ext cx="8569325" cy="12772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1" lang="tr-TR" dirty="0">
                <a:solidFill>
                  <a:srgbClr val="C00000"/>
                </a:solidFill>
              </a:rPr>
              <a:t>Faz </a:t>
            </a:r>
            <a:r>
              <a:rPr kumimoji="1" lang="en-GB" dirty="0">
                <a:solidFill>
                  <a:srgbClr val="C00000"/>
                </a:solidFill>
              </a:rPr>
              <a:t>3</a:t>
            </a:r>
            <a:r>
              <a:rPr kumimoji="1" lang="tr-TR" dirty="0">
                <a:solidFill>
                  <a:srgbClr val="C00000"/>
                </a:solidFill>
              </a:rPr>
              <a:t>,</a:t>
            </a:r>
            <a:r>
              <a:rPr kumimoji="1" lang="en-GB" dirty="0">
                <a:solidFill>
                  <a:srgbClr val="C00000"/>
                </a:solidFill>
              </a:rPr>
              <a:t> randomize</a:t>
            </a:r>
            <a:r>
              <a:rPr kumimoji="1" lang="tr-TR" dirty="0">
                <a:solidFill>
                  <a:srgbClr val="C00000"/>
                </a:solidFill>
              </a:rPr>
              <a:t> </a:t>
            </a:r>
            <a:r>
              <a:rPr kumimoji="1" lang="en-GB" dirty="0">
                <a:solidFill>
                  <a:srgbClr val="C00000"/>
                </a:solidFill>
              </a:rPr>
              <a:t>, </a:t>
            </a:r>
            <a:r>
              <a:rPr kumimoji="1" lang="tr-TR" dirty="0">
                <a:solidFill>
                  <a:srgbClr val="C00000"/>
                </a:solidFill>
              </a:rPr>
              <a:t>çift kör </a:t>
            </a:r>
            <a:r>
              <a:rPr kumimoji="1" lang="en-GB" dirty="0">
                <a:solidFill>
                  <a:srgbClr val="C00000"/>
                </a:solidFill>
              </a:rPr>
              <a:t>, </a:t>
            </a:r>
            <a:r>
              <a:rPr kumimoji="1" lang="en-GB" dirty="0" err="1">
                <a:solidFill>
                  <a:srgbClr val="C00000"/>
                </a:solidFill>
              </a:rPr>
              <a:t>pla</a:t>
            </a:r>
            <a:r>
              <a:rPr kumimoji="1" lang="tr-TR" dirty="0">
                <a:solidFill>
                  <a:srgbClr val="C00000"/>
                </a:solidFill>
              </a:rPr>
              <a:t>s</a:t>
            </a:r>
            <a:r>
              <a:rPr kumimoji="1" lang="en-GB" dirty="0" err="1">
                <a:solidFill>
                  <a:srgbClr val="C00000"/>
                </a:solidFill>
              </a:rPr>
              <a:t>ebo</a:t>
            </a:r>
            <a:r>
              <a:rPr kumimoji="1" lang="tr-TR" dirty="0">
                <a:solidFill>
                  <a:srgbClr val="C00000"/>
                </a:solidFill>
              </a:rPr>
              <a:t> kontrollü </a:t>
            </a:r>
            <a:r>
              <a:rPr kumimoji="1" lang="en-GB" dirty="0">
                <a:solidFill>
                  <a:srgbClr val="C00000"/>
                </a:solidFill>
              </a:rPr>
              <a:t>, </a:t>
            </a:r>
            <a:r>
              <a:rPr kumimoji="1" lang="tr-TR" dirty="0">
                <a:solidFill>
                  <a:srgbClr val="C00000"/>
                </a:solidFill>
              </a:rPr>
              <a:t>çok merkezli çalışma</a:t>
            </a:r>
            <a:br>
              <a:rPr kumimoji="1" lang="en-GB" dirty="0">
                <a:solidFill>
                  <a:srgbClr val="000000"/>
                </a:solidFill>
              </a:rPr>
            </a:br>
            <a:r>
              <a:rPr kumimoji="1" lang="tr-TR" b="1" dirty="0">
                <a:solidFill>
                  <a:srgbClr val="000000"/>
                </a:solidFill>
              </a:rPr>
              <a:t>Amaç: </a:t>
            </a:r>
            <a:r>
              <a:rPr kumimoji="1" lang="tr-TR" dirty="0">
                <a:solidFill>
                  <a:srgbClr val="000000"/>
                </a:solidFill>
              </a:rPr>
              <a:t>ASCT sonrası </a:t>
            </a:r>
            <a:r>
              <a:rPr kumimoji="1" lang="tr-TR" dirty="0" err="1">
                <a:solidFill>
                  <a:srgbClr val="000000"/>
                </a:solidFill>
              </a:rPr>
              <a:t>progresyon</a:t>
            </a:r>
            <a:r>
              <a:rPr kumimoji="1" lang="tr-TR" dirty="0">
                <a:solidFill>
                  <a:srgbClr val="000000"/>
                </a:solidFill>
              </a:rPr>
              <a:t> riski olan HL hastalarında  </a:t>
            </a:r>
            <a:r>
              <a:rPr kumimoji="1" lang="tr-TR" dirty="0" err="1">
                <a:solidFill>
                  <a:srgbClr val="000000"/>
                </a:solidFill>
              </a:rPr>
              <a:t>plaseboya</a:t>
            </a:r>
            <a:r>
              <a:rPr kumimoji="1" lang="tr-TR" dirty="0">
                <a:solidFill>
                  <a:srgbClr val="000000"/>
                </a:solidFill>
              </a:rPr>
              <a:t> karşı </a:t>
            </a:r>
            <a:r>
              <a:rPr kumimoji="1" lang="tr-TR" dirty="0" err="1">
                <a:solidFill>
                  <a:srgbClr val="000000"/>
                </a:solidFill>
              </a:rPr>
              <a:t>brentuksimab</a:t>
            </a:r>
            <a:r>
              <a:rPr kumimoji="1" lang="tr-TR" dirty="0">
                <a:solidFill>
                  <a:srgbClr val="000000"/>
                </a:solidFill>
              </a:rPr>
              <a:t> </a:t>
            </a:r>
            <a:r>
              <a:rPr kumimoji="1" lang="tr-TR" dirty="0" err="1">
                <a:solidFill>
                  <a:srgbClr val="000000"/>
                </a:solidFill>
              </a:rPr>
              <a:t>vedotinin</a:t>
            </a:r>
            <a:r>
              <a:rPr kumimoji="1" lang="tr-TR" dirty="0">
                <a:solidFill>
                  <a:srgbClr val="000000"/>
                </a:solidFill>
              </a:rPr>
              <a:t> etkililiğinin ve güvenliliğinin karşılaştırılması</a:t>
            </a:r>
            <a:endParaRPr kumimoji="1" lang="en-GB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kumimoji="1" lang="tr-TR" b="1" dirty="0">
                <a:solidFill>
                  <a:srgbClr val="000000"/>
                </a:solidFill>
              </a:rPr>
              <a:t>Sonlanım noktaları</a:t>
            </a:r>
            <a:r>
              <a:rPr kumimoji="1" lang="en-GB" b="1" dirty="0">
                <a:solidFill>
                  <a:srgbClr val="000000"/>
                </a:solidFill>
              </a:rPr>
              <a:t>: </a:t>
            </a:r>
            <a:r>
              <a:rPr kumimoji="1" lang="en-GB" i="1" dirty="0" err="1">
                <a:solidFill>
                  <a:srgbClr val="000000"/>
                </a:solidFill>
              </a:rPr>
              <a:t>Pri</a:t>
            </a:r>
            <a:r>
              <a:rPr kumimoji="1" lang="tr-TR" i="1" dirty="0" err="1">
                <a:solidFill>
                  <a:srgbClr val="000000"/>
                </a:solidFill>
              </a:rPr>
              <a:t>mer</a:t>
            </a:r>
            <a:r>
              <a:rPr kumimoji="1" lang="tr-TR" i="1" dirty="0">
                <a:solidFill>
                  <a:srgbClr val="000000"/>
                </a:solidFill>
              </a:rPr>
              <a:t> </a:t>
            </a:r>
            <a:r>
              <a:rPr kumimoji="1" lang="en-GB" i="1" dirty="0">
                <a:solidFill>
                  <a:srgbClr val="000000"/>
                </a:solidFill>
              </a:rPr>
              <a:t>: </a:t>
            </a:r>
            <a:r>
              <a:rPr kumimoji="1" lang="tr-TR" b="1" i="1" dirty="0" err="1">
                <a:solidFill>
                  <a:srgbClr val="000000"/>
                </a:solidFill>
              </a:rPr>
              <a:t>IRF’e</a:t>
            </a:r>
            <a:r>
              <a:rPr kumimoji="1" lang="tr-TR" b="1" i="1" dirty="0">
                <a:solidFill>
                  <a:srgbClr val="000000"/>
                </a:solidFill>
              </a:rPr>
              <a:t> göre </a:t>
            </a:r>
            <a:r>
              <a:rPr kumimoji="1" lang="en-GB" b="1" dirty="0">
                <a:solidFill>
                  <a:srgbClr val="000000"/>
                </a:solidFill>
              </a:rPr>
              <a:t>PFS</a:t>
            </a:r>
            <a:r>
              <a:rPr kumimoji="1" lang="en-GB" dirty="0">
                <a:solidFill>
                  <a:srgbClr val="000000"/>
                </a:solidFill>
              </a:rPr>
              <a:t>; </a:t>
            </a:r>
            <a:r>
              <a:rPr kumimoji="1" lang="en-GB" i="1" dirty="0">
                <a:solidFill>
                  <a:srgbClr val="000000"/>
                </a:solidFill>
              </a:rPr>
              <a:t>Se</a:t>
            </a:r>
            <a:r>
              <a:rPr kumimoji="1" lang="tr-TR" i="1" dirty="0" err="1">
                <a:solidFill>
                  <a:srgbClr val="000000"/>
                </a:solidFill>
              </a:rPr>
              <a:t>konder</a:t>
            </a:r>
            <a:r>
              <a:rPr kumimoji="1" lang="tr-TR" i="1" dirty="0">
                <a:solidFill>
                  <a:srgbClr val="000000"/>
                </a:solidFill>
              </a:rPr>
              <a:t> </a:t>
            </a:r>
            <a:r>
              <a:rPr kumimoji="1" lang="en-GB" i="1" dirty="0">
                <a:solidFill>
                  <a:srgbClr val="000000"/>
                </a:solidFill>
              </a:rPr>
              <a:t>:</a:t>
            </a:r>
            <a:r>
              <a:rPr kumimoji="1" lang="en-GB" dirty="0">
                <a:solidFill>
                  <a:srgbClr val="000000"/>
                </a:solidFill>
              </a:rPr>
              <a:t> OS, </a:t>
            </a:r>
            <a:r>
              <a:rPr kumimoji="1" lang="tr-TR" dirty="0">
                <a:solidFill>
                  <a:srgbClr val="000000"/>
                </a:solidFill>
              </a:rPr>
              <a:t>güvenlilik, </a:t>
            </a:r>
            <a:r>
              <a:rPr kumimoji="1" lang="tr-TR" dirty="0" err="1">
                <a:solidFill>
                  <a:srgbClr val="000000"/>
                </a:solidFill>
              </a:rPr>
              <a:t>tolerabilite</a:t>
            </a:r>
            <a:endParaRPr kumimoji="1"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38744" y="6215344"/>
            <a:ext cx="1365484" cy="3904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676585" y="6309321"/>
            <a:ext cx="40070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700" dirty="0">
                <a:solidFill>
                  <a:srgbClr val="000000"/>
                </a:solidFill>
              </a:rPr>
              <a:t>Moskowitz, et al., </a:t>
            </a:r>
            <a:r>
              <a:rPr kumimoji="1" lang="pt-BR" sz="700" dirty="0">
                <a:solidFill>
                  <a:srgbClr val="000000"/>
                </a:solidFill>
              </a:rPr>
              <a:t>Lancet. 2015:S0140-6736(15)60165-9.</a:t>
            </a:r>
            <a:endParaRPr kumimoji="1" lang="en-US" sz="700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00" y="2293987"/>
            <a:ext cx="6086375" cy="30527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446094" y="2348881"/>
            <a:ext cx="103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/>
              <a:t>30. ve 45. Günler</a:t>
            </a:r>
            <a:endParaRPr lang="en-GB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30DAE-D448-32D8-F462-54405A8603AA}"/>
              </a:ext>
            </a:extLst>
          </p:cNvPr>
          <p:cNvSpPr txBox="1"/>
          <p:nvPr/>
        </p:nvSpPr>
        <p:spPr>
          <a:xfrm>
            <a:off x="8553450" y="2960964"/>
            <a:ext cx="1034282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</a:rPr>
              <a:t>Brentuksimab vedotin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1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90" y="2564905"/>
            <a:ext cx="6719654" cy="365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47528" y="1124745"/>
            <a:ext cx="8380526" cy="17947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tr-TR" sz="1800" dirty="0">
                <a:cs typeface="Arial Narrow"/>
              </a:rPr>
              <a:t>5 yıllık gözlem süresinin sonunda;</a:t>
            </a:r>
          </a:p>
          <a:p>
            <a:pPr lvl="1"/>
            <a:r>
              <a:rPr lang="tr-TR" sz="1800" b="1" dirty="0">
                <a:cs typeface="Arial Narrow"/>
              </a:rPr>
              <a:t>BV kolunda medyan </a:t>
            </a:r>
            <a:r>
              <a:rPr lang="tr-TR" sz="1800" b="1" dirty="0" err="1">
                <a:cs typeface="Arial Narrow"/>
              </a:rPr>
              <a:t>PFS’ye</a:t>
            </a:r>
            <a:r>
              <a:rPr lang="tr-TR" sz="1800" b="1" dirty="0">
                <a:cs typeface="Arial Narrow"/>
              </a:rPr>
              <a:t> ulaşılamamıştır, </a:t>
            </a:r>
            <a:r>
              <a:rPr lang="tr-TR" sz="1800" dirty="0" err="1">
                <a:cs typeface="Arial Narrow"/>
              </a:rPr>
              <a:t>plasebo</a:t>
            </a:r>
            <a:r>
              <a:rPr lang="tr-TR" sz="1800" dirty="0">
                <a:cs typeface="Arial Narrow"/>
              </a:rPr>
              <a:t> kolunda </a:t>
            </a:r>
            <a:r>
              <a:rPr lang="tr-TR" sz="1800" b="1" dirty="0">
                <a:cs typeface="Arial Narrow"/>
              </a:rPr>
              <a:t>medyan PFS 15,8 </a:t>
            </a:r>
            <a:r>
              <a:rPr lang="tr-TR" sz="1800" b="1" dirty="0" err="1">
                <a:cs typeface="Arial Narrow"/>
              </a:rPr>
              <a:t>ay</a:t>
            </a:r>
            <a:r>
              <a:rPr lang="tr-TR" sz="1800" dirty="0" err="1">
                <a:cs typeface="Arial Narrow"/>
              </a:rPr>
              <a:t>’dır</a:t>
            </a:r>
            <a:r>
              <a:rPr lang="tr-TR" sz="1800" dirty="0">
                <a:cs typeface="Arial Narrow"/>
              </a:rPr>
              <a:t> </a:t>
            </a:r>
            <a:r>
              <a:rPr lang="tr-TR" sz="1800" b="1" dirty="0">
                <a:cs typeface="Arial Narrow"/>
              </a:rPr>
              <a:t>(HR=0,51)</a:t>
            </a:r>
          </a:p>
          <a:p>
            <a:r>
              <a:rPr lang="tr-TR" sz="1800" dirty="0">
                <a:cs typeface="Arial Narrow"/>
              </a:rPr>
              <a:t>5 yıllık PFS oranı, BV kolunda </a:t>
            </a:r>
            <a:r>
              <a:rPr lang="tr-TR" sz="1800" b="1" dirty="0">
                <a:cs typeface="Arial Narrow"/>
              </a:rPr>
              <a:t>%59</a:t>
            </a:r>
            <a:r>
              <a:rPr lang="tr-TR" sz="1800" dirty="0">
                <a:cs typeface="Arial Narrow"/>
              </a:rPr>
              <a:t>, </a:t>
            </a:r>
            <a:r>
              <a:rPr lang="tr-TR" sz="1800" dirty="0" err="1">
                <a:cs typeface="Arial Narrow"/>
              </a:rPr>
              <a:t>plasebo</a:t>
            </a:r>
            <a:r>
              <a:rPr lang="tr-TR" sz="1800" dirty="0">
                <a:cs typeface="Arial Narrow"/>
              </a:rPr>
              <a:t> kolunda </a:t>
            </a:r>
            <a:r>
              <a:rPr lang="tr-TR" sz="1800" b="1" dirty="0">
                <a:cs typeface="Arial Narrow"/>
              </a:rPr>
              <a:t>%41</a:t>
            </a:r>
            <a:r>
              <a:rPr lang="tr-TR" sz="1800" dirty="0">
                <a:cs typeface="Arial Narrow"/>
              </a:rPr>
              <a:t>’dir.</a:t>
            </a: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1847529" y="188640"/>
            <a:ext cx="8048473" cy="875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400" b="1" dirty="0">
                <a:latin typeface="+mn-lt"/>
                <a:cs typeface="Arial Narrow"/>
              </a:rPr>
              <a:t>AETHERA Çalışmasının 5 Yıllık Etkililik Verileri</a:t>
            </a:r>
            <a:r>
              <a:rPr lang="tr-TR" sz="2400" b="1" baseline="30000" dirty="0">
                <a:latin typeface="+mn-lt"/>
              </a:rPr>
              <a:t> </a:t>
            </a:r>
            <a:endParaRPr lang="en-GB" sz="2400" b="1" baseline="30000" dirty="0">
              <a:latin typeface="+mn-lt"/>
              <a:cs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402D7-8744-4798-A313-0431787B7FC8}"/>
              </a:ext>
            </a:extLst>
          </p:cNvPr>
          <p:cNvSpPr txBox="1"/>
          <p:nvPr/>
        </p:nvSpPr>
        <p:spPr>
          <a:xfrm>
            <a:off x="1773430" y="6192306"/>
            <a:ext cx="34584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700" dirty="0">
                <a:solidFill>
                  <a:srgbClr val="000000"/>
                </a:solidFill>
              </a:rPr>
              <a:t>Moskowitz, et al., </a:t>
            </a:r>
            <a:r>
              <a:rPr kumimoji="1" lang="pt-BR" sz="700" dirty="0">
                <a:solidFill>
                  <a:srgbClr val="000000"/>
                </a:solidFill>
              </a:rPr>
              <a:t>Lancet. 201</a:t>
            </a:r>
            <a:r>
              <a:rPr kumimoji="1" lang="tr-TR" sz="700" dirty="0">
                <a:solidFill>
                  <a:srgbClr val="000000"/>
                </a:solidFill>
              </a:rPr>
              <a:t>8</a:t>
            </a:r>
            <a:endParaRPr kumimoji="1" lang="en-US" sz="105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409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Pembro Maintenance Instead of Transplant for Patients With R/R HL in CR After Pembro-GVD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01B0DE9-53E3-9A22-BF52-E0804D8F0B4E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tr-TR" sz="3600" b="0" i="0" u="none" strike="noStrike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webkit-standard"/>
              </a:rPr>
              <a:t>Pembro</a:t>
            </a:r>
            <a:r>
              <a:rPr lang="tr-TR" sz="3600" b="0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webkit-standard"/>
              </a:rPr>
              <a:t>-GVD Sonrası Tam Remisyonda (CR) Olan R/R Hodgkin Lenfoma (HL) Hastalarında Transplant Yerine </a:t>
            </a:r>
            <a:r>
              <a:rPr lang="tr-TR" sz="3600" b="0" i="0" u="none" strike="noStrike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webkit-standard"/>
              </a:rPr>
              <a:t>Pembro</a:t>
            </a:r>
            <a:r>
              <a:rPr lang="tr-TR" sz="3600" b="0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-webkit-standard"/>
              </a:rPr>
              <a:t> İdamesi</a:t>
            </a:r>
            <a:endParaRPr lang="tr-TR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84961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 Maintenance Instead of Transplant </a:t>
            </a:r>
            <a:br>
              <a:rPr lang="en-US"/>
            </a:br>
            <a:r>
              <a:rPr lang="en-US"/>
              <a:t>for Patients in CR After Pembro-GVD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1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Pembro Maintenance Instead of Transplant for Patients in CR After Pembro-GVD: PFS by Stage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117D290-4D15-ECDB-5BF6-3E6E96EB52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344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F6ADF6A-F425-4521-49CB-48EE36374C36}"/>
              </a:ext>
            </a:extLst>
          </p:cNvPr>
          <p:cNvSpPr txBox="1"/>
          <p:nvPr/>
        </p:nvSpPr>
        <p:spPr>
          <a:xfrm>
            <a:off x="6583679" y="4867367"/>
            <a:ext cx="5483497" cy="1477328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</a:rPr>
              <a:t>Pembro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</a:rPr>
              <a:t> idamesi, transplant uygulanmaksızın relaps/refrakter HL hastalarında makul bir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</a:rPr>
              <a:t>progresyonsuz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</a:rPr>
              <a:t> sağkalım oranı sağlayabilir. Bununla birlikte bazı hastalarda yine de nüks gelişmekte ve ek tedaviler gerekebilmektedir.</a:t>
            </a:r>
            <a:endParaRPr lang="tr-T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0414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Pembro Maintenance Instead of Transplant for Patients in CR After Pembro-GVD: Key Takeaways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B1C0895-7E3D-7A76-5AC7-AD993B6A0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22723D5-45DE-67E6-0F45-72364E570342}"/>
              </a:ext>
            </a:extLst>
          </p:cNvPr>
          <p:cNvSpPr txBox="1"/>
          <p:nvPr/>
        </p:nvSpPr>
        <p:spPr>
          <a:xfrm>
            <a:off x="0" y="0"/>
            <a:ext cx="12289535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tr-TR" sz="36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Pembro</a:t>
            </a:r>
            <a:r>
              <a:rPr lang="tr-TR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-GVD tedavisi sonrası tam remisyondaki (CR) hastalar için önemli noktalar: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40C96D6-870E-903B-ABCC-26ED018BB509}"/>
              </a:ext>
            </a:extLst>
          </p:cNvPr>
          <p:cNvSpPr txBox="1"/>
          <p:nvPr/>
        </p:nvSpPr>
        <p:spPr>
          <a:xfrm>
            <a:off x="780288" y="1488085"/>
            <a:ext cx="7815072" cy="452431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sz="36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Pembro</a:t>
            </a:r>
            <a:r>
              <a:rPr lang="tr-TR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-GVD x 4 ve ardından </a:t>
            </a:r>
            <a:r>
              <a:rPr lang="tr-TR" sz="36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Pembro</a:t>
            </a:r>
            <a:r>
              <a:rPr lang="tr-TR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tr-TR" sz="3600" dirty="0">
                <a:solidFill>
                  <a:srgbClr val="000000"/>
                </a:solidFill>
                <a:highlight>
                  <a:srgbClr val="FFFF00"/>
                </a:highlight>
              </a:rPr>
              <a:t>i</a:t>
            </a:r>
            <a:r>
              <a:rPr lang="tr-TR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damesi, hastaların bir kısmının transplant olmadan iyileşmesini sağlayabilir: 2 yıllık PFS %60.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Relaps olan hastalar, 3. basamak tedavi ve ASCT ile başarıyla kurtarılabilir.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Evre IV hastalar daha sık transplant gerektirir.</a:t>
            </a:r>
          </a:p>
        </p:txBody>
      </p:sp>
    </p:spTree>
    <p:extLst>
      <p:ext uri="{BB962C8B-B14F-4D97-AF65-F5344CB8AC3E}">
        <p14:creationId xmlns:p14="http://schemas.microsoft.com/office/powerpoint/2010/main" val="2585462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Updated Analysis of BV, Nivo, Doxorubicin, and Dacarbazine for Nonbulky, Early-Stage Classic HL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7BAB009-323C-EAF4-68EC-324E5167137E}"/>
              </a:ext>
            </a:extLst>
          </p:cNvPr>
          <p:cNvSpPr txBox="1"/>
          <p:nvPr/>
        </p:nvSpPr>
        <p:spPr>
          <a:xfrm>
            <a:off x="414528" y="3908061"/>
            <a:ext cx="11326368" cy="21766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dirty="0">
                <a:highlight>
                  <a:srgbClr val="FFFF00"/>
                </a:highlight>
              </a:rPr>
              <a:t>faz 2 çok merkezli açık etiketli çalışmada, klasik Hodgkin lenfoma (</a:t>
            </a:r>
            <a:r>
              <a:rPr lang="tr-TR" sz="3200" dirty="0" err="1">
                <a:highlight>
                  <a:srgbClr val="FFFF00"/>
                </a:highlight>
              </a:rPr>
              <a:t>cHL</a:t>
            </a:r>
            <a:r>
              <a:rPr lang="tr-TR" sz="3200" dirty="0">
                <a:highlight>
                  <a:srgbClr val="FFFF00"/>
                </a:highlight>
              </a:rPr>
              <a:t>) için yeni bir tedavi kombinasyonu olan </a:t>
            </a:r>
            <a:r>
              <a:rPr lang="tr-TR" sz="3200" dirty="0" err="1">
                <a:highlight>
                  <a:srgbClr val="FFFF00"/>
                </a:highlight>
              </a:rPr>
              <a:t>brentuximab</a:t>
            </a:r>
            <a:r>
              <a:rPr lang="tr-TR" sz="3200" dirty="0">
                <a:highlight>
                  <a:srgbClr val="FFFF00"/>
                </a:highlight>
              </a:rPr>
              <a:t> </a:t>
            </a:r>
            <a:r>
              <a:rPr lang="tr-TR" sz="3200" dirty="0" err="1">
                <a:highlight>
                  <a:srgbClr val="FFFF00"/>
                </a:highlight>
              </a:rPr>
              <a:t>vedotin</a:t>
            </a:r>
            <a:r>
              <a:rPr lang="tr-TR" sz="3200" dirty="0">
                <a:highlight>
                  <a:srgbClr val="FFFF00"/>
                </a:highlight>
              </a:rPr>
              <a:t> + </a:t>
            </a:r>
            <a:r>
              <a:rPr lang="tr-TR" sz="3200" dirty="0" err="1">
                <a:highlight>
                  <a:srgbClr val="FFFF00"/>
                </a:highlight>
              </a:rPr>
              <a:t>nivolumab</a:t>
            </a:r>
            <a:r>
              <a:rPr lang="tr-TR" sz="3200" dirty="0">
                <a:highlight>
                  <a:srgbClr val="FFFF00"/>
                </a:highlight>
              </a:rPr>
              <a:t> + </a:t>
            </a:r>
            <a:r>
              <a:rPr lang="tr-TR" sz="3200" dirty="0" err="1">
                <a:highlight>
                  <a:srgbClr val="FFFF00"/>
                </a:highlight>
              </a:rPr>
              <a:t>doxorubicin</a:t>
            </a:r>
            <a:r>
              <a:rPr lang="tr-TR" sz="3200" dirty="0">
                <a:highlight>
                  <a:srgbClr val="FFFF00"/>
                </a:highlight>
              </a:rPr>
              <a:t> + </a:t>
            </a:r>
            <a:r>
              <a:rPr lang="tr-TR" sz="3200" dirty="0" err="1">
                <a:highlight>
                  <a:srgbClr val="FFFF00"/>
                </a:highlight>
              </a:rPr>
              <a:t>dacarbazine</a:t>
            </a:r>
            <a:r>
              <a:rPr lang="tr-TR" sz="3200" dirty="0">
                <a:highlight>
                  <a:srgbClr val="FFFF00"/>
                </a:highlight>
              </a:rPr>
              <a:t> (AN+AD) rejimi değerlendirildi. Amaç, bu rejimin etkinliğini ve güvenliğini ölçmekti.</a:t>
            </a:r>
          </a:p>
        </p:txBody>
      </p:sp>
    </p:spTree>
    <p:extLst>
      <p:ext uri="{BB962C8B-B14F-4D97-AF65-F5344CB8AC3E}">
        <p14:creationId xmlns:p14="http://schemas.microsoft.com/office/powerpoint/2010/main" val="1567650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Updated Analysis of BV, Nivo, Doxorubicin, and Dacarbazine for Nonbulky, Early-Stage Classic HL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3411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957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Updated Analysis of BV, Nivo, Doxorubicin, and Dacarbazine for Nonbulky, Early-Stage Classic HL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4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9BD928D-C392-45CE-8815-F128FBE1048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9BD928D-C392-45CE-8815-F128FBE104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EA4D227-A543-4696-AB74-F2288D5F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24744"/>
            <a:ext cx="8280920" cy="576064"/>
          </a:xfrm>
        </p:spPr>
        <p:txBody>
          <a:bodyPr vert="horz">
            <a:noAutofit/>
          </a:bodyPr>
          <a:lstStyle/>
          <a:p>
            <a:r>
              <a:rPr lang="tr-TR" sz="2400" b="1" dirty="0"/>
              <a:t>5 Yıllık </a:t>
            </a:r>
            <a:r>
              <a:rPr lang="tr-TR" sz="2400" b="1" dirty="0" err="1"/>
              <a:t>sağkalım</a:t>
            </a:r>
            <a:r>
              <a:rPr lang="tr-TR" sz="2400" b="1" dirty="0"/>
              <a:t> oranları 2010- 2016 yılları arasında Evre I hastalarda %91 iken, Evre IV hastalarda %76’ydı</a:t>
            </a:r>
            <a:endParaRPr lang="en-US" sz="24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1F8CE3-041D-4621-91CA-87604D11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2741" y="4833918"/>
            <a:ext cx="3100523" cy="188580"/>
          </a:xfrm>
        </p:spPr>
        <p:txBody>
          <a:bodyPr/>
          <a:lstStyle/>
          <a:p>
            <a:r>
              <a:rPr lang="en-US" dirty="0"/>
              <a:t>HL, Hodgkin l</a:t>
            </a:r>
            <a:r>
              <a:rPr lang="tr-TR" dirty="0" err="1"/>
              <a:t>enfoma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4AB2A2-E66A-4AC2-9777-4495D656F0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9976" y="5229200"/>
            <a:ext cx="3449500" cy="43204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Cancer Stat Facts: Hodgkin Lymphoma. Available at: </a:t>
            </a:r>
            <a:r>
              <a:rPr lang="en-US" b="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https://seer.cancer.gov/statfacts/html/hodg.html</a:t>
            </a:r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40" name="Content Placeholder 14">
            <a:extLst>
              <a:ext uri="{FF2B5EF4-FFF2-40B4-BE49-F238E27FC236}">
                <a16:creationId xmlns:a16="http://schemas.microsoft.com/office/drawing/2014/main" id="{9FC9D303-5A32-493F-AF8C-8617929ED001}"/>
              </a:ext>
            </a:extLst>
          </p:cNvPr>
          <p:cNvGraphicFramePr>
            <a:graphicFrameLocks/>
          </p:cNvGraphicFramePr>
          <p:nvPr/>
        </p:nvGraphicFramePr>
        <p:xfrm>
          <a:off x="2940594" y="2251895"/>
          <a:ext cx="4290253" cy="2452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A31D3E7-0085-4CCF-B8AF-8FD740401748}"/>
              </a:ext>
            </a:extLst>
          </p:cNvPr>
          <p:cNvSpPr txBox="1"/>
          <p:nvPr/>
        </p:nvSpPr>
        <p:spPr>
          <a:xfrm>
            <a:off x="7609047" y="2682531"/>
            <a:ext cx="2159361" cy="14665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449263">
              <a:spcAft>
                <a:spcPts val="600"/>
              </a:spcAft>
              <a:buClr>
                <a:schemeClr val="bg1"/>
              </a:buClr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1766" algn="ctr"/>
            <a:r>
              <a:rPr lang="tr-TR" sz="1013" dirty="0"/>
              <a:t>Tanıda Evre I/II olan ve Evre IV olanlar arasında 5 yıllık sağkalım oranları % 15-18 daha düşük olmuştur</a:t>
            </a:r>
            <a:endParaRPr lang="en-US" sz="101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359E9-2F1D-89FE-8D62-DB0B4C8D0481}"/>
              </a:ext>
            </a:extLst>
          </p:cNvPr>
          <p:cNvSpPr txBox="1"/>
          <p:nvPr/>
        </p:nvSpPr>
        <p:spPr>
          <a:xfrm>
            <a:off x="3745261" y="4365105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Evre I</a:t>
            </a:r>
            <a:endParaRPr lang="en-US" sz="1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3FD1D-69F9-EB3E-ACAB-8F3379970A77}"/>
              </a:ext>
            </a:extLst>
          </p:cNvPr>
          <p:cNvSpPr txBox="1"/>
          <p:nvPr/>
        </p:nvSpPr>
        <p:spPr>
          <a:xfrm>
            <a:off x="4464199" y="4365105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Evre II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BB1DC-345A-D652-7A37-C9A5CA1D8D76}"/>
              </a:ext>
            </a:extLst>
          </p:cNvPr>
          <p:cNvSpPr txBox="1"/>
          <p:nvPr/>
        </p:nvSpPr>
        <p:spPr>
          <a:xfrm>
            <a:off x="5159896" y="4365105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Evre III</a:t>
            </a:r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04FE1-9FAD-DB98-7EF5-6145CCC0AF94}"/>
              </a:ext>
            </a:extLst>
          </p:cNvPr>
          <p:cNvSpPr txBox="1"/>
          <p:nvPr/>
        </p:nvSpPr>
        <p:spPr>
          <a:xfrm>
            <a:off x="5807968" y="4365105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Evre VI</a:t>
            </a:r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831863-7AF0-692A-C176-F4C1086EC448}"/>
              </a:ext>
            </a:extLst>
          </p:cNvPr>
          <p:cNvSpPr txBox="1"/>
          <p:nvPr/>
        </p:nvSpPr>
        <p:spPr>
          <a:xfrm>
            <a:off x="6528048" y="4365105"/>
            <a:ext cx="10081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Bilinmeyen</a:t>
            </a:r>
            <a:endParaRPr lang="en-US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367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Updated Analysis of BV, Nivolumab, Doxorubicin, and Dacarbazine for Nonbulky, Early-Stage cHL: </a:t>
            </a:r>
            <a:r>
              <a:rPr kumimoji="0" lang="en-US" sz="3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Key Takeaways</a:t>
            </a:r>
            <a:endParaRPr lang="en-US" sz="3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28F3E7-4787-8E25-996B-CAB3DD6F68F6}"/>
              </a:ext>
            </a:extLst>
          </p:cNvPr>
          <p:cNvSpPr txBox="1"/>
          <p:nvPr/>
        </p:nvSpPr>
        <p:spPr>
          <a:xfrm>
            <a:off x="8278368" y="1121664"/>
            <a:ext cx="3913632" cy="563231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highlight>
                  <a:srgbClr val="FFFF00"/>
                </a:highlight>
              </a:rPr>
              <a:t>-AN+AD rejimi, geleneksel ABVD veya A+AVD rejimlerine </a:t>
            </a:r>
            <a:r>
              <a:rPr lang="tr-TR" sz="2400" dirty="0">
                <a:highlight>
                  <a:srgbClr val="FF0000"/>
                </a:highlight>
              </a:rPr>
              <a:t>benzer etkinlik </a:t>
            </a:r>
            <a:r>
              <a:rPr lang="tr-TR" sz="2400" dirty="0">
                <a:highlight>
                  <a:srgbClr val="FFFF00"/>
                </a:highlight>
              </a:rPr>
              <a:t>gösterdi</a:t>
            </a:r>
          </a:p>
          <a:p>
            <a:r>
              <a:rPr lang="tr-TR" sz="2400" dirty="0">
                <a:highlight>
                  <a:srgbClr val="FFFF00"/>
                </a:highlight>
              </a:rPr>
              <a:t>ancak </a:t>
            </a:r>
            <a:r>
              <a:rPr lang="tr-TR" sz="2400" dirty="0">
                <a:highlight>
                  <a:srgbClr val="FF0000"/>
                </a:highlight>
              </a:rPr>
              <a:t>daha düşük toksisite </a:t>
            </a:r>
            <a:r>
              <a:rPr lang="tr-TR" sz="2400" dirty="0">
                <a:highlight>
                  <a:srgbClr val="FFFF00"/>
                </a:highlight>
              </a:rPr>
              <a:t>profiline sahipti.</a:t>
            </a:r>
          </a:p>
          <a:p>
            <a:r>
              <a:rPr lang="tr-TR" sz="2400" dirty="0">
                <a:highlight>
                  <a:srgbClr val="FFFF00"/>
                </a:highlight>
              </a:rPr>
              <a:t>- Özellikle </a:t>
            </a:r>
            <a:r>
              <a:rPr lang="tr-TR" sz="2400" dirty="0" err="1">
                <a:highlight>
                  <a:srgbClr val="FFFF00"/>
                </a:highlight>
              </a:rPr>
              <a:t>vinblastin</a:t>
            </a:r>
            <a:r>
              <a:rPr lang="tr-TR" sz="2400" dirty="0">
                <a:highlight>
                  <a:srgbClr val="FFFF00"/>
                </a:highlight>
              </a:rPr>
              <a:t> içeren rejimlerle karşılaştırıldığında, nöropati ve karaciğer</a:t>
            </a:r>
          </a:p>
          <a:p>
            <a:r>
              <a:rPr lang="tr-TR" sz="2400" dirty="0">
                <a:highlight>
                  <a:srgbClr val="FFFF00"/>
                </a:highlight>
              </a:rPr>
              <a:t>toksisitesi daha düşüktü.</a:t>
            </a:r>
          </a:p>
          <a:p>
            <a:r>
              <a:rPr lang="tr-TR" sz="2400" dirty="0">
                <a:highlight>
                  <a:srgbClr val="FFFF00"/>
                </a:highlight>
              </a:rPr>
              <a:t>-Bu kombinasyon, özellikle </a:t>
            </a:r>
            <a:r>
              <a:rPr lang="tr-TR" sz="2400" dirty="0" err="1">
                <a:highlight>
                  <a:srgbClr val="FF0000"/>
                </a:highlight>
              </a:rPr>
              <a:t>vinblastin</a:t>
            </a:r>
            <a:r>
              <a:rPr lang="tr-TR" sz="2400" dirty="0">
                <a:highlight>
                  <a:srgbClr val="FF0000"/>
                </a:highlight>
              </a:rPr>
              <a:t> ve </a:t>
            </a:r>
            <a:r>
              <a:rPr lang="tr-TR" sz="2400" dirty="0" err="1">
                <a:highlight>
                  <a:srgbClr val="FF0000"/>
                </a:highlight>
              </a:rPr>
              <a:t>bleomisin</a:t>
            </a:r>
            <a:r>
              <a:rPr lang="tr-TR" sz="2400" dirty="0">
                <a:highlight>
                  <a:srgbClr val="FF0000"/>
                </a:highlight>
              </a:rPr>
              <a:t> </a:t>
            </a:r>
            <a:r>
              <a:rPr lang="tr-TR" sz="2400" dirty="0">
                <a:highlight>
                  <a:srgbClr val="FFFF00"/>
                </a:highlight>
              </a:rPr>
              <a:t>kullanımından kaçınılmak istenen</a:t>
            </a:r>
          </a:p>
          <a:p>
            <a:r>
              <a:rPr lang="tr-TR" sz="2400" dirty="0">
                <a:highlight>
                  <a:srgbClr val="FFFF00"/>
                </a:highlight>
              </a:rPr>
              <a:t>hastalarda umut verici bir alternatif olarak görülüyor.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E4D524F-70CF-D2BF-4F44-B32BC55412C0}"/>
              </a:ext>
            </a:extLst>
          </p:cNvPr>
          <p:cNvSpPr txBox="1"/>
          <p:nvPr/>
        </p:nvSpPr>
        <p:spPr>
          <a:xfrm>
            <a:off x="213361" y="5697664"/>
            <a:ext cx="740054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tr-TR" dirty="0">
                <a:highlight>
                  <a:srgbClr val="FFFF00"/>
                </a:highlight>
              </a:rPr>
              <a:t>AN+AD rejimi, ileri evre klasik Hodgkin lenfoma hastalarında yüksek etkinlik ve yönetilebilir bir güvenlik profili sergiledi. Daha geniş ve karşılaştırmalı </a:t>
            </a:r>
            <a:r>
              <a:rPr lang="tr-TR" dirty="0" err="1">
                <a:highlight>
                  <a:srgbClr val="FFFF00"/>
                </a:highlight>
              </a:rPr>
              <a:t>çalışmalardaincelenmesi</a:t>
            </a:r>
            <a:r>
              <a:rPr lang="tr-TR" dirty="0">
                <a:highlight>
                  <a:srgbClr val="FFFF00"/>
                </a:highlight>
              </a:rPr>
              <a:t> öneriliyor.</a:t>
            </a:r>
          </a:p>
        </p:txBody>
      </p:sp>
    </p:spTree>
    <p:extLst>
      <p:ext uri="{BB962C8B-B14F-4D97-AF65-F5344CB8AC3E}">
        <p14:creationId xmlns:p14="http://schemas.microsoft.com/office/powerpoint/2010/main" val="2191988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3D75234D-8ECD-E0A4-CC7E-98F11DA1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Nüks/Refrakter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HL’de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Değişen Yaklaşımlar</a:t>
            </a:r>
            <a:br>
              <a:rPr lang="tr-TR" b="1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04D26E5-4E48-30F3-9DCA-22F746738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Brentuximab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vedotin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(anti-CD30 ADC)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ve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PD-1 inhibitörleri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nivolumab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pembrolizumab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nüks/refrakter olgularda artık standart hale geldi.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Otolog KİT sonrası relaps olan hastalarda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PD-1 inhibitörleri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allojenik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KİT öncesi köprü tedavi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olarak kullanılabiliyor.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CAR-T hücre tedavisi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HL için henüz klinik araştırma aşamasında, ancak CD30 hedefli CAR-T'ler gelecek vadetmekte.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1115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B9631F-086E-EF7B-6DE0-FAA0AA2E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Hodgkin Lenfomada (HL)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Allojenik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Kök Hücre Nakli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allo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-KHN)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2D6B50-4288-F56E-678B-A2B115AE0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Relaps/refrakter (R/R) hastalarda veya otolog kök hücre nakli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auto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-KHN) sonrası başarısızlık yaşayan hastalarda önemli bir tedavi seçeneğidir.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BV ve CPI gibi ajanlar, nakil öncesi yanıt oranlarını artırır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RIC,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haploidentik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nakiller ve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PTCy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nakile erişimi ve güvenliği iyileştirmiştir</a:t>
            </a:r>
          </a:p>
          <a:p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7633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FB5349-32E6-35EA-B5F4-0E2D5C666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Hodgkin lenfomada (HL) CAR-T hücre tedavisi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5D9778-1B58-4D58-54B8-190AC2514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>
                <a:solidFill>
                  <a:srgbClr val="000000"/>
                </a:solidFill>
              </a:rPr>
              <a:t>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elaps/refrakter (R/R) klasik Hodgkin lenfoma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cHL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hastaları için umut vadeden bir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immünoterapi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seçeneğidir.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FDA veya EMA tarafından onaylanmamıştır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ORR (%70 civarı) ve CR oranları (%50-60) göstermiştir, ancak uzun vadeli remisyon oranları belirsizdir.</a:t>
            </a:r>
          </a:p>
          <a:p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HL'de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immünsüpresif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tümör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mikroçevresi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(TME), CAR-T etkinliğini sınırlayabilir</a:t>
            </a:r>
          </a:p>
          <a:p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CD30 Hedefli CAR-T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EBV-Spesifik CAR-T/CTL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TME Hedefli CAR-T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Allojenik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CAR-T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1932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38EA36-3D79-844D-01A0-C0CDBB34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</a:rPr>
              <a:t>Yeni Ajanlar</a:t>
            </a:r>
            <a:r>
              <a:rPr lang="tr-TR" dirty="0">
                <a:solidFill>
                  <a:srgbClr val="000000"/>
                </a:solidFill>
              </a:rPr>
              <a:t>: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1BE44D-45A2-6C35-4A73-96EEDC557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BTK inhibitörleri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ibrutinib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), 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JAK2 inhibitörleri,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lenalidomid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CD25 hedefli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immünokonjugatlar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camidanlumab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tesirine) ve CD16/CD30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bispesifik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antikorlar (AFM13) </a:t>
            </a:r>
          </a:p>
          <a:p>
            <a:endParaRPr lang="tr-TR" dirty="0">
              <a:solidFill>
                <a:srgbClr val="000000"/>
              </a:solidFill>
            </a:endParaRP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klinik çalışmalarda test edilmektedir.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4616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94123" y="3802398"/>
            <a:ext cx="10515600" cy="1325563"/>
          </a:xfrm>
        </p:spPr>
        <p:txBody>
          <a:bodyPr/>
          <a:lstStyle/>
          <a:p>
            <a:r>
              <a:rPr lang="tr-TR" dirty="0"/>
              <a:t>SABRINIZ VE DİKKATİNİZ İÇİN TESEKKÜRLER…………….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07216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895AF5-21D9-9F80-324E-A5D7A50F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DA7FD7-859C-CA05-9C15-A5E992101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>
              <a:buNone/>
            </a:pPr>
            <a:endParaRPr lang="tr-TR" sz="2000" b="0" i="0" u="none" strike="noStrike">
              <a:effectLst/>
            </a:endParaRPr>
          </a:p>
          <a:p>
            <a:pPr>
              <a:buNone/>
            </a:pPr>
            <a:endParaRPr lang="tr-TR" sz="2000"/>
          </a:p>
          <a:p>
            <a:pPr>
              <a:buNone/>
            </a:pPr>
            <a:endParaRPr lang="tr-TR" sz="2000" b="0" i="0" u="none" strike="noStrike">
              <a:effectLst/>
            </a:endParaRPr>
          </a:p>
          <a:p>
            <a:pPr>
              <a:buNone/>
            </a:pPr>
            <a:endParaRPr lang="tr-TR" sz="2000"/>
          </a:p>
          <a:p>
            <a:pPr>
              <a:buNone/>
            </a:pPr>
            <a:endParaRPr lang="tr-TR" sz="2000" b="0" i="0" u="none" strike="noStrike">
              <a:effectLst/>
            </a:endParaRPr>
          </a:p>
          <a:p>
            <a:pPr>
              <a:buNone/>
            </a:pPr>
            <a:r>
              <a:rPr lang="tr-TR" sz="2000" b="0" i="0" u="none" strike="noStrike">
                <a:effectLst/>
              </a:rPr>
              <a:t>Neden bu konuyu şimdi konuşuyoruz?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000" b="0" i="0" u="none" strike="noStrike">
                <a:effectLst/>
              </a:rPr>
              <a:t>Yeni ilaçlar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000" b="0" i="0" u="none" strike="noStrike">
                <a:effectLst/>
              </a:rPr>
              <a:t>Uzun dönem yaşam beklentisi nedeniyle tedavi toksisitesine dikkat</a:t>
            </a:r>
          </a:p>
          <a:p>
            <a:endParaRPr lang="tr-TR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EEDC1-6A6B-1817-A420-CBD9E95098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89" r="3195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2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A0F9DC-E373-7046-A9B3-E66F10A3B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762001"/>
            <a:ext cx="4080362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Hodgkin Lenfoma‘da Son 20 yıldaki En Önemli Gelişmeler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3D9CEE-6B61-B748-B6E9-0456EC57289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1803" y="2470244"/>
            <a:ext cx="4080361" cy="37698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spc="-100"/>
              <a:t>Toksisiteyi  </a:t>
            </a:r>
            <a:r>
              <a:rPr lang="en-US" sz="2000" spc="-120"/>
              <a:t>dengelerken </a:t>
            </a:r>
          </a:p>
          <a:p>
            <a:pPr marL="0"/>
            <a:endParaRPr lang="en-US" sz="2000" spc="-120"/>
          </a:p>
          <a:p>
            <a:pPr marL="0"/>
            <a:r>
              <a:rPr lang="en-US" sz="2000" spc="-105"/>
              <a:t>Etkinliği </a:t>
            </a:r>
            <a:r>
              <a:rPr lang="en-US" sz="2000" spc="-110"/>
              <a:t>iyileştirmek </a:t>
            </a:r>
          </a:p>
          <a:p>
            <a:pPr marL="0"/>
            <a:endParaRPr lang="en-US" sz="2000" spc="-125"/>
          </a:p>
          <a:p>
            <a:pPr marL="0"/>
            <a:r>
              <a:rPr lang="en-US" sz="2000" spc="-280"/>
              <a:t> </a:t>
            </a:r>
            <a:r>
              <a:rPr lang="en-US" sz="2000" spc="-135"/>
              <a:t>Uzun  </a:t>
            </a:r>
            <a:r>
              <a:rPr lang="en-US" sz="2000" spc="-105"/>
              <a:t>süreli </a:t>
            </a:r>
            <a:r>
              <a:rPr lang="en-US" sz="2000" spc="-90"/>
              <a:t>tam </a:t>
            </a:r>
            <a:r>
              <a:rPr lang="en-US" sz="2000" spc="-105"/>
              <a:t>remisyon</a:t>
            </a:r>
            <a:r>
              <a:rPr lang="en-US" sz="2000" spc="-280"/>
              <a:t> </a:t>
            </a:r>
            <a:r>
              <a:rPr lang="en-US" sz="2000" spc="-80"/>
              <a:t>sağlamak</a:t>
            </a:r>
            <a:endParaRPr lang="en-US" sz="2000"/>
          </a:p>
          <a:p>
            <a:endParaRPr lang="en-US" sz="2000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A739D32-FC4F-6B48-B996-750E902AF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 bwMode="auto">
          <a:xfrm>
            <a:off x="6096000" y="1902087"/>
            <a:ext cx="5334197" cy="3053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3797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81CFF3-69A3-3127-A9F7-49854F331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Klasik Hodgkin Lenfoma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cHL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 Tedavisi</a:t>
            </a:r>
            <a:br>
              <a:rPr lang="tr-TR" b="1" i="0" u="none" strike="noStrike" dirty="0">
                <a:solidFill>
                  <a:srgbClr val="000000"/>
                </a:solidFill>
                <a:effectLst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80D26B0-467E-0BF0-8D4F-2D78F7FC1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Primer Tedavi Yaklaşımları: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Klasik Hodgkin lenfoma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cHL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hastalığın 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evresine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ve 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risk sınıflamasına 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göre değişiklik gösterir. Kemoterapinin ardından 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PET-CT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ile yeniden evreleme yapılır.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019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4AC4DB-209B-DAF6-0D61-35F7C1EE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D79FC3-84AE-1E4E-973F-2BFA2AC50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Erken Evre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Favorable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 Hastalık</a:t>
            </a:r>
          </a:p>
          <a:p>
            <a:r>
              <a:rPr lang="tr-TR" sz="2800" b="1" i="0" u="none" strike="noStrike" dirty="0">
                <a:solidFill>
                  <a:srgbClr val="000000"/>
                </a:solidFill>
                <a:effectLst/>
              </a:rPr>
              <a:t>Erken Evre (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</a:rPr>
              <a:t>Unfavorable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</a:rPr>
              <a:t>) Hastalık</a:t>
            </a:r>
          </a:p>
          <a:p>
            <a:r>
              <a:rPr lang="tr-TR" sz="2800" b="1" i="0" u="none" strike="noStrike" dirty="0">
                <a:solidFill>
                  <a:srgbClr val="000000"/>
                </a:solidFill>
                <a:effectLst/>
              </a:rPr>
              <a:t>Erken Evre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Bulky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mediastinal hastalık (&gt;10 cm)</a:t>
            </a:r>
          </a:p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İleri Evre Hastalık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III-IV)</a:t>
            </a:r>
          </a:p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Yaşlı Hastalar (&gt;60 yaş)</a:t>
            </a:r>
          </a:p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Refrakter veya Relaps Hastalık</a:t>
            </a:r>
          </a:p>
          <a:p>
            <a:r>
              <a:rPr lang="tr-TR" sz="2800" b="1" i="0" u="none" strike="noStrike" dirty="0">
                <a:solidFill>
                  <a:srgbClr val="000000"/>
                </a:solidFill>
                <a:effectLst/>
              </a:rPr>
              <a:t>ASH 2024 </a:t>
            </a:r>
          </a:p>
          <a:p>
            <a:r>
              <a:rPr lang="tr-TR" sz="2800" b="1" i="0" u="none" strike="noStrike" dirty="0">
                <a:solidFill>
                  <a:srgbClr val="000000"/>
                </a:solidFill>
                <a:effectLst/>
              </a:rPr>
              <a:t>CAR -T ve çalışma aşamasındaki ilaçlar</a:t>
            </a:r>
            <a:br>
              <a:rPr lang="tr-TR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</a:br>
            <a:endParaRPr lang="tr-TR" sz="2800" dirty="0">
              <a:highlight>
                <a:srgbClr val="FFFF00"/>
              </a:highlight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31944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6534</Words>
  <Application>Microsoft Macintosh PowerPoint</Application>
  <PresentationFormat>Geniş ekran</PresentationFormat>
  <Paragraphs>791</Paragraphs>
  <Slides>55</Slides>
  <Notes>9</Notes>
  <HiddenSlides>12</HiddenSlides>
  <MMClips>0</MMClips>
  <ScaleCrop>false</ScaleCrop>
  <HeadingPairs>
    <vt:vector size="8" baseType="variant">
      <vt:variant>
        <vt:lpstr>Kullanılan Yazı Tipleri</vt:lpstr>
      </vt:variant>
      <vt:variant>
        <vt:i4>13</vt:i4>
      </vt:variant>
      <vt:variant>
        <vt:lpstr>Tema</vt:lpstr>
      </vt:variant>
      <vt:variant>
        <vt:i4>2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71" baseType="lpstr">
      <vt:lpstr>Arial Unicode MS</vt:lpstr>
      <vt:lpstr>-webkit-standard</vt:lpstr>
      <vt:lpstr>Aptos</vt:lpstr>
      <vt:lpstr>Aptos Display</vt:lpstr>
      <vt:lpstr>Arial</vt:lpstr>
      <vt:lpstr>Arial Black</vt:lpstr>
      <vt:lpstr>Arial Narrow</vt:lpstr>
      <vt:lpstr>Calibri</vt:lpstr>
      <vt:lpstr>Helvetica</vt:lpstr>
      <vt:lpstr>inherit</vt:lpstr>
      <vt:lpstr>Roboto</vt:lpstr>
      <vt:lpstr>Symbol</vt:lpstr>
      <vt:lpstr>Webdings</vt:lpstr>
      <vt:lpstr>Office Teması</vt:lpstr>
      <vt:lpstr>Office Theme</vt:lpstr>
      <vt:lpstr>think-cell Slide</vt:lpstr>
      <vt:lpstr>Hodgkin Lenfoma Tedavisinde Algoritmalar Değişiyor Mu? </vt:lpstr>
      <vt:lpstr>PowerPoint Sunusu</vt:lpstr>
      <vt:lpstr>Küresel olarak, 2020'de  83.087 yeni Hodgkin lenfoma (HL) vakası görüldü ve  HL nedeniyle 23.376 ölüm meydana geldi </vt:lpstr>
      <vt:lpstr>Türkiye’de 2020'de  1520 yeni HL vakası görüldü ve  HL nedeniyle 378 ölüm meydana geldi </vt:lpstr>
      <vt:lpstr>5 Yıllık sağkalım oranları 2010- 2016 yılları arasında Evre I hastalarda %91 iken, Evre IV hastalarda %76’ydı</vt:lpstr>
      <vt:lpstr>PowerPoint Sunusu</vt:lpstr>
      <vt:lpstr>Hodgkin Lenfoma‘da Son 20 yıldaki En Önemli Gelişmeler </vt:lpstr>
      <vt:lpstr>Klasik Hodgkin Lenfoma (cHL) Tedavisi </vt:lpstr>
      <vt:lpstr>PowerPoint Sunusu</vt:lpstr>
      <vt:lpstr>Deauville Skoru ve PET Değerlendirmesi: </vt:lpstr>
      <vt:lpstr>Erken Evre (Favorable) Hastalık: </vt:lpstr>
      <vt:lpstr>Çok düşük riskli hastalarda (IA/IIA): </vt:lpstr>
      <vt:lpstr>NCCN Guidelines Version 2.2025 Hodgkin Lymphoma (Age 18–60 years)</vt:lpstr>
      <vt:lpstr>İnterim PET/CT sonrası yaklaşım (NCCN): </vt:lpstr>
      <vt:lpstr>ESMO önerileri: </vt:lpstr>
      <vt:lpstr>PowerPoint Sunusu</vt:lpstr>
      <vt:lpstr>NCCN Guidelines Version 2.2025 Hodgkin Lymphoma (Age 18–60 years)</vt:lpstr>
      <vt:lpstr>Erken Evre (Unfavorable) Hastalık: </vt:lpstr>
      <vt:lpstr>ESMO önerileri: </vt:lpstr>
      <vt:lpstr>PowerPoint Sunusu</vt:lpstr>
      <vt:lpstr>NCCN Guidelines Version 2.2025 Hodgkin Lymphoma (Age 18–60 years)</vt:lpstr>
      <vt:lpstr>Bulky mediastinal hastalık (&gt;10 cm): NCCN önerileri: </vt:lpstr>
      <vt:lpstr>PowerPoint Sunusu</vt:lpstr>
      <vt:lpstr>PowerPoint Sunusu</vt:lpstr>
      <vt:lpstr>Güncel Yaklaşımlar: </vt:lpstr>
      <vt:lpstr>ECHELON-1: Çalışmanın özeti</vt:lpstr>
      <vt:lpstr>ECHELON-1  Çalışma Tasarımı</vt:lpstr>
      <vt:lpstr>ECHELON-1 Çalışmasının 2 Yıllık Etkililik Verileri</vt:lpstr>
      <vt:lpstr>ECHELON-1 Çalışmasının 2 Yıllık Güvenlilik Verileri</vt:lpstr>
      <vt:lpstr>PowerPoint Sunusu</vt:lpstr>
      <vt:lpstr>PowerPoint Sunusu</vt:lpstr>
      <vt:lpstr>NCCN Guidelines Version 2.2025 Hodgkin Lymphoma (Age 18–60 years)</vt:lpstr>
      <vt:lpstr>İleri Evre Hastalık (Stage III-IV): </vt:lpstr>
      <vt:lpstr>ESMO önerileri: </vt:lpstr>
      <vt:lpstr>Yaşlı Hastalar (&gt;60 yaş): </vt:lpstr>
      <vt:lpstr>Refrakter veya Relaps Hastalık: </vt:lpstr>
      <vt:lpstr>PowerPoint Sunusu</vt:lpstr>
      <vt:lpstr>NCCN Guidelines Version 2.2025 Hodgkin Lymphoma (Age ≥18 years)</vt:lpstr>
      <vt:lpstr>NCCN Guidelines Version 2.2025 Hodgkin Lymphoma (Age ≥18 years)</vt:lpstr>
      <vt:lpstr>HL’da  BV ile Konsolidasyon Tedavisi     </vt:lpstr>
      <vt:lpstr>AETHERA Çalışması : Tasarım </vt:lpstr>
      <vt:lpstr>PowerPoint Sunusu</vt:lpstr>
      <vt:lpstr>Pembro Maintenance Instead of Transplant for Patients With R/R HL in CR After Pembro-GVD</vt:lpstr>
      <vt:lpstr>Pembro Maintenance Instead of Transplant  for Patients in CR After Pembro-GVD</vt:lpstr>
      <vt:lpstr>Pembro Maintenance Instead of Transplant for Patients in CR After Pembro-GVD: PFS by Stage</vt:lpstr>
      <vt:lpstr>Pembro Maintenance Instead of Transplant for Patients in CR After Pembro-GVD: Key Takeaways</vt:lpstr>
      <vt:lpstr>Updated Analysis of BV, Nivo, Doxorubicin, and Dacarbazine for Nonbulky, Early-Stage Classic HL</vt:lpstr>
      <vt:lpstr>Updated Analysis of BV, Nivo, Doxorubicin, and Dacarbazine for Nonbulky, Early-Stage Classic HL (cont)</vt:lpstr>
      <vt:lpstr>Updated Analysis of BV, Nivo, Doxorubicin, and Dacarbazine for Nonbulky, Early-Stage Classic HL (cont)</vt:lpstr>
      <vt:lpstr>Updated Analysis of BV, Nivolumab, Doxorubicin, and Dacarbazine for Nonbulky, Early-Stage cHL: Key Takeaways</vt:lpstr>
      <vt:lpstr>Nüks/Refrakter HL’de Değişen Yaklaşımlar </vt:lpstr>
      <vt:lpstr>Hodgkin Lenfomada (HL) Allojenik Kök Hücre Nakli (allo-KHN) </vt:lpstr>
      <vt:lpstr>Hodgkin lenfomada (HL) CAR-T hücre tedavisi </vt:lpstr>
      <vt:lpstr>Yeni Ajanlar: </vt:lpstr>
      <vt:lpstr>SABRINIZ VE DİKKATİNİZ İÇİN TESEKKÜRLER…………….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abdullah karakuş</dc:creator>
  <cp:lastModifiedBy>abdullah karakuş</cp:lastModifiedBy>
  <cp:revision>11</cp:revision>
  <dcterms:created xsi:type="dcterms:W3CDTF">2025-04-23T10:37:15Z</dcterms:created>
  <dcterms:modified xsi:type="dcterms:W3CDTF">2025-04-26T05:08:36Z</dcterms:modified>
</cp:coreProperties>
</file>